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embeddedFontLst>
    <p:embeddedFont>
      <p:font typeface="Nunito SemiBold"/>
      <p:regular r:id="rId35"/>
      <p:bold r:id="rId36"/>
      <p:italic r:id="rId37"/>
      <p:boldItalic r:id="rId38"/>
    </p:embeddedFont>
    <p:embeddedFont>
      <p:font typeface="Nuni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9" name="Alice Morton"/>
  <p:cmAuthor clrIdx="1" id="1" initials="" lastIdx="1" name="Matt Schiller"/>
  <p:cmAuthor clrIdx="2" id="2" initials="" lastIdx="1" name="Akofa At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F270B4-5BED-44B3-81C3-A6B588276F1F}">
  <a:tblStyle styleId="{B1F270B4-5BED-44B3-81C3-A6B588276F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4.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SemiBold-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unitoSemiBold-italic.fntdata"/><Relationship Id="rId14" Type="http://schemas.openxmlformats.org/officeDocument/2006/relationships/slide" Target="slides/slide8.xml"/><Relationship Id="rId36" Type="http://schemas.openxmlformats.org/officeDocument/2006/relationships/font" Target="fonts/NunitoSemiBold-bold.fntdata"/><Relationship Id="rId17" Type="http://schemas.openxmlformats.org/officeDocument/2006/relationships/slide" Target="slides/slide11.xml"/><Relationship Id="rId39" Type="http://schemas.openxmlformats.org/officeDocument/2006/relationships/font" Target="fonts/Nunito-regular.fntdata"/><Relationship Id="rId16" Type="http://schemas.openxmlformats.org/officeDocument/2006/relationships/slide" Target="slides/slide10.xml"/><Relationship Id="rId38" Type="http://schemas.openxmlformats.org/officeDocument/2006/relationships/font" Target="fonts/Nunito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3-02T10:34:11.918">
    <p:pos x="2341" y="2389"/>
    <p:text>Action</p:text>
  </p:cm>
  <p:cm authorId="0" idx="2" dt="2021-03-02T10:34:11.918">
    <p:pos x="2341" y="2389"/>
    <p:text>@a.ata@kokonetworks.com</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3-04T05:39:04.671">
    <p:pos x="5831" y="1709"/>
    <p:text>What triggers Finance to process the payment?</p:text>
  </p:cm>
  <p:cm authorId="0" idx="3" dt="2021-03-02T10:39:42.040">
    <p:pos x="5831" y="1709"/>
    <p:text>@a.morton@kokonetworks.com</p:text>
  </p:cm>
  <p:cm authorId="2" idx="1" dt="2021-03-04T05:39:04.671">
    <p:pos x="5831" y="1709"/>
    <p:text>@a.morton@kokonetworks.com  for Agent Lifecycle Shop Level  terminology proposal is Potential | Enrolled | Dis enrolled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2-26T13:52:17.444">
    <p:pos x="294" y="736"/>
    <p:text>Action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1-02-26T13:52:55.703">
    <p:pos x="4246" y="1892"/>
    <p:text>Action - review options and provide feedback.</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1-02-26T13:52:37.900">
    <p:pos x="756" y="57"/>
    <p:text>Action to agree this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1-03-02T09:37:54.020">
    <p:pos x="5899" y="917"/>
    <p:text>https://xd.adobe.com/view/c24d7c2b-79f3-4f93-a40c-65ee39bd83b2-971e/?fullscreen</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03-02T09:37:41.640">
    <p:pos x="756" y="57"/>
    <p:text>https://xd.adobe.com/view/c24d7c2b-79f3-4f93-a40c-65ee39bd83b2-971e/screen/c56d79f5-0c7a-462d-aa8a-0df89c71454d?fullscreen</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1-02-26T13:56:38.872">
    <p:pos x="5406" y="701"/>
    <p:text>Action - review ahead of Tuesday meeting.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17596120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b17596120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ba1958e1e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ba1958e1e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Can we only fuel a KP that is active? How do the first ones get filled? If they are not linked on system?</a:t>
            </a:r>
            <a:endParaRPr/>
          </a:p>
          <a:p>
            <a:pPr indent="0" lvl="0" marL="0" rtl="0" algn="l">
              <a:spcBef>
                <a:spcPts val="360"/>
              </a:spcBef>
              <a:spcAft>
                <a:spcPts val="0"/>
              </a:spcAft>
              <a:buNone/>
            </a:pPr>
            <a:r>
              <a:rPr lang="en-US"/>
              <a:t>Is cooker delivery a mandatory step? Only really happens once shop is active?</a:t>
            </a:r>
            <a:endParaRPr/>
          </a:p>
          <a:p>
            <a:pPr indent="0" lvl="0" marL="0" rtl="0" algn="l">
              <a:spcBef>
                <a:spcPts val="360"/>
              </a:spcBef>
              <a:spcAft>
                <a:spcPts val="0"/>
              </a:spcAft>
              <a:buNone/>
            </a:pPr>
            <a:r>
              <a:rPr lang="en-US"/>
              <a:t>Need a requirement for archiving a shop from prospect status.</a:t>
            </a:r>
            <a:endParaRPr/>
          </a:p>
        </p:txBody>
      </p:sp>
      <p:sp>
        <p:nvSpPr>
          <p:cNvPr id="263" name="Google Shape;263;gbba1958e1e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ba1958e1e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ba1958e1e_0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3" name="Google Shape;343;gbba1958e1e_0_2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da3508138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da3508138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8" name="Google Shape;388;gbda3508138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f3033a28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f3033a28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gbf3033a28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bf3033a28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bf3033a28b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Can we only fuel a KP that is active? How do the first ones get filled? If they are not linked on system?</a:t>
            </a:r>
            <a:endParaRPr/>
          </a:p>
          <a:p>
            <a:pPr indent="0" lvl="0" marL="0" rtl="0" algn="l">
              <a:spcBef>
                <a:spcPts val="360"/>
              </a:spcBef>
              <a:spcAft>
                <a:spcPts val="0"/>
              </a:spcAft>
              <a:buNone/>
            </a:pPr>
            <a:r>
              <a:rPr lang="en-US"/>
              <a:t>Is cooker delivery a mandatory step? Only really happens once shop is active?</a:t>
            </a:r>
            <a:endParaRPr/>
          </a:p>
          <a:p>
            <a:pPr indent="0" lvl="0" marL="0" rtl="0" algn="l">
              <a:spcBef>
                <a:spcPts val="360"/>
              </a:spcBef>
              <a:spcAft>
                <a:spcPts val="0"/>
              </a:spcAft>
              <a:buNone/>
            </a:pPr>
            <a:r>
              <a:rPr lang="en-US"/>
              <a:t>Need a requirement for arhiving a shop from propspect status.</a:t>
            </a:r>
            <a:endParaRPr/>
          </a:p>
        </p:txBody>
      </p:sp>
      <p:sp>
        <p:nvSpPr>
          <p:cNvPr id="404" name="Google Shape;404;gbf3033a28b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bf3033a28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bf3033a28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4" name="Google Shape;484;gbf3033a28b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f3033a28b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f3033a28b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3" name="Google Shape;493;gbf3033a28b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bf3033a28b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bf3033a28b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2" name="Google Shape;502;gbf3033a28b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10b30ecf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10b30ecf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1" name="Google Shape;511;gc10b30ecf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da3508138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da3508138_0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bda3508138_0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bda3508138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9" name="Google Shape;519;gbda3508138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bda3508138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bda3508138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7" name="Google Shape;527;gbda3508138_0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bda3508138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bda3508138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2" name="Google Shape;572;gbda3508138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da3508138_0_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da3508138_0_2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0" name="Google Shape;580;gbda3508138_0_2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7" name="Google Shape;58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bda3508138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bda3508138_0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5" name="Google Shape;595;gbda3508138_0_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2126793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b2126793d2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4" name="Google Shape;604;gb2126793d2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b2126793d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b2126793d2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0" name="Google Shape;6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da3508138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bda350813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17596120d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17596120d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b17596120d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17596120d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b17596120d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b17596120d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 name="Google Shape;210;gb17596120d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da3508138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da3508138_0_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gbda3508138_0_1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ba1958e1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ba1958e1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bba1958e1e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comments" Target="../comments/comment3.xml"/><Relationship Id="rId4" Type="http://schemas.openxmlformats.org/officeDocument/2006/relationships/hyperlink" Target="https://docs.google.com/spreadsheets/d/1w--80l3jAjSNKmMeepFo_KPQe6PS0H7u8KdZUu3akc4/edit?usp=sharing" TargetMode="External"/><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comments" Target="../comments/commen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6.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google.com/url?sa=j&amp;url=https%3A%2F%2Fxd.adobe.com%2Fview%2F0f7aae7a-dfeb-44b5-8489-906ac8a44ca9-5a29%2F%3Ffullscreen&amp;uct=1604413176&amp;usg=lb5qOO-mf4QCDpx6Wju4LngwieA.&amp;source=chat" TargetMode="External"/><Relationship Id="rId4" Type="http://schemas.openxmlformats.org/officeDocument/2006/relationships/hyperlink" Target="https://kokonetworks.atlassian.net/browse/AW-874" TargetMode="External"/><Relationship Id="rId5" Type="http://schemas.openxmlformats.org/officeDocument/2006/relationships/hyperlink" Target="https://kokonetworks.atlassian.net/browse/AW-876" TargetMode="External"/><Relationship Id="rId6" Type="http://schemas.openxmlformats.org/officeDocument/2006/relationships/hyperlink" Target="https://kokonetworks.atlassian.net/browse/AW-875"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comments" Target="../comments/comment8.xml"/><Relationship Id="rId4" Type="http://schemas.openxmlformats.org/officeDocument/2006/relationships/hyperlink" Target="https://eu.roadmunk.com/#/roadmap/6009cfa1b89e8b612ad0a6dc/view/6009d15e372728c5a73642fd/viz/6009d15e372728c5a7364308/page/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 Network Platform</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Managing agent network on 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8"/>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245" name="Google Shape;245;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1 Agree Lifecycle Phases </a:t>
            </a:r>
            <a:endParaRPr/>
          </a:p>
        </p:txBody>
      </p:sp>
      <p:sp>
        <p:nvSpPr>
          <p:cNvPr id="246" name="Google Shape;246;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47" name="Google Shape;247;p28"/>
          <p:cNvGraphicFramePr/>
          <p:nvPr/>
        </p:nvGraphicFramePr>
        <p:xfrm>
          <a:off x="3717525" y="1881575"/>
          <a:ext cx="3000000" cy="3000000"/>
        </p:xfrm>
        <a:graphic>
          <a:graphicData uri="http://schemas.openxmlformats.org/drawingml/2006/table">
            <a:tbl>
              <a:tblPr>
                <a:noFill/>
                <a:tableStyleId>{B1F270B4-5BED-44B3-81C3-A6B588276F1F}</a:tableStyleId>
              </a:tblPr>
              <a:tblGrid>
                <a:gridCol w="1972275"/>
                <a:gridCol w="1972275"/>
                <a:gridCol w="1972275"/>
                <a:gridCol w="1660750"/>
              </a:tblGrid>
              <a:tr h="396200">
                <a:tc>
                  <a:txBody>
                    <a:bodyPr/>
                    <a:lstStyle/>
                    <a:p>
                      <a:pPr indent="0" lvl="0" marL="0" rtl="0" algn="ctr">
                        <a:spcBef>
                          <a:spcPts val="0"/>
                        </a:spcBef>
                        <a:spcAft>
                          <a:spcPts val="0"/>
                        </a:spcAft>
                        <a:buNone/>
                      </a:pPr>
                      <a:r>
                        <a:rPr b="1" lang="en-US">
                          <a:latin typeface="Nunito"/>
                          <a:ea typeface="Nunito"/>
                          <a:cs typeface="Nunito"/>
                          <a:sym typeface="Nunito"/>
                        </a:rPr>
                        <a:t>Entity</a:t>
                      </a:r>
                      <a:endParaRPr b="1">
                        <a:latin typeface="Nunito"/>
                        <a:ea typeface="Nunito"/>
                        <a:cs typeface="Nunito"/>
                        <a:sym typeface="Nunito"/>
                      </a:endParaRPr>
                    </a:p>
                  </a:txBody>
                  <a:tcPr marT="91425" marB="91425" marR="91425" marL="91425"/>
                </a:tc>
                <a:tc gridSpan="3">
                  <a:txBody>
                    <a:bodyPr/>
                    <a:lstStyle/>
                    <a:p>
                      <a:pPr indent="0" lvl="0" marL="0" rtl="0" algn="ctr">
                        <a:spcBef>
                          <a:spcPts val="0"/>
                        </a:spcBef>
                        <a:spcAft>
                          <a:spcPts val="0"/>
                        </a:spcAft>
                        <a:buNone/>
                      </a:pPr>
                      <a:r>
                        <a:rPr b="1" lang="en-US">
                          <a:latin typeface="Nunito"/>
                          <a:ea typeface="Nunito"/>
                          <a:cs typeface="Nunito"/>
                          <a:sym typeface="Nunito"/>
                        </a:rPr>
                        <a:t>Lifecycle Phases</a:t>
                      </a:r>
                      <a:endParaRPr b="1">
                        <a:latin typeface="Nunito"/>
                        <a:ea typeface="Nunito"/>
                        <a:cs typeface="Nunito"/>
                        <a:sym typeface="Nunito"/>
                      </a:endParaRPr>
                    </a:p>
                  </a:txBody>
                  <a:tcPr marT="91425" marB="91425" marR="91425" marL="91425"/>
                </a:tc>
                <a:tc hMerge="1"/>
                <a:tc hMerge="1"/>
              </a:tr>
              <a:tr h="381000">
                <a:tc>
                  <a:txBody>
                    <a:bodyPr/>
                    <a:lstStyle/>
                    <a:p>
                      <a:pPr indent="0" lvl="0" marL="0" rtl="0" algn="ctr">
                        <a:spcBef>
                          <a:spcPts val="0"/>
                        </a:spcBef>
                        <a:spcAft>
                          <a:spcPts val="0"/>
                        </a:spcAft>
                        <a:buNone/>
                      </a:pPr>
                      <a:r>
                        <a:rPr b="1" lang="en-US">
                          <a:latin typeface="Nunito"/>
                          <a:ea typeface="Nunito"/>
                          <a:cs typeface="Nunito"/>
                          <a:sym typeface="Nunito"/>
                        </a:rPr>
                        <a:t>Agent </a:t>
                      </a:r>
                      <a:endParaRPr b="1">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Prospect</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Active</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Inactive</a:t>
                      </a:r>
                      <a:endParaRPr>
                        <a:latin typeface="Nunito"/>
                        <a:ea typeface="Nunito"/>
                        <a:cs typeface="Nunito"/>
                        <a:sym typeface="Nunito"/>
                      </a:endParaRPr>
                    </a:p>
                  </a:txBody>
                  <a:tcPr marT="91425" marB="91425" marR="91425" marL="91425"/>
                </a:tc>
              </a:tr>
              <a:tr h="381000">
                <a:tc>
                  <a:txBody>
                    <a:bodyPr/>
                    <a:lstStyle/>
                    <a:p>
                      <a:pPr indent="0" lvl="0" marL="0" rtl="0" algn="ctr">
                        <a:spcBef>
                          <a:spcPts val="0"/>
                        </a:spcBef>
                        <a:spcAft>
                          <a:spcPts val="0"/>
                        </a:spcAft>
                        <a:buNone/>
                      </a:pPr>
                      <a:r>
                        <a:rPr b="1" lang="en-US">
                          <a:latin typeface="Nunito"/>
                          <a:ea typeface="Nunito"/>
                          <a:cs typeface="Nunito"/>
                          <a:sym typeface="Nunito"/>
                        </a:rPr>
                        <a:t>Shop</a:t>
                      </a:r>
                      <a:endParaRPr b="1">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Enrolled</a:t>
                      </a:r>
                      <a:endParaRPr>
                        <a:latin typeface="Nunito"/>
                        <a:ea typeface="Nunito"/>
                        <a:cs typeface="Nunito"/>
                        <a:sym typeface="Nunito"/>
                      </a:endParaRPr>
                    </a:p>
                  </a:txBody>
                  <a:tcPr marT="91425" marB="91425" marR="91425" marL="91425">
                    <a:solidFill>
                      <a:srgbClr val="FFF2CC"/>
                    </a:solidFill>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Active</a:t>
                      </a:r>
                      <a:endParaRPr>
                        <a:latin typeface="Nunito"/>
                        <a:ea typeface="Nunito"/>
                        <a:cs typeface="Nunito"/>
                        <a:sym typeface="Nunito"/>
                      </a:endParaRPr>
                    </a:p>
                  </a:txBody>
                  <a:tcPr marT="91425" marB="91425" marR="91425" marL="91425">
                    <a:solidFill>
                      <a:srgbClr val="FFF2CC"/>
                    </a:solidFill>
                  </a:tcPr>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Disenrolled</a:t>
                      </a:r>
                      <a:endParaRPr>
                        <a:latin typeface="Nunito"/>
                        <a:ea typeface="Nunito"/>
                        <a:cs typeface="Nunito"/>
                        <a:sym typeface="Nunito"/>
                      </a:endParaRPr>
                    </a:p>
                  </a:txBody>
                  <a:tcPr marT="91425" marB="91425" marR="91425" marL="91425"/>
                </a:tc>
              </a:tr>
              <a:tr h="396200">
                <a:tc>
                  <a:txBody>
                    <a:bodyPr/>
                    <a:lstStyle/>
                    <a:p>
                      <a:pPr indent="0" lvl="0" marL="0" rtl="0" algn="ctr">
                        <a:spcBef>
                          <a:spcPts val="0"/>
                        </a:spcBef>
                        <a:spcAft>
                          <a:spcPts val="0"/>
                        </a:spcAft>
                        <a:buNone/>
                      </a:pPr>
                      <a:r>
                        <a:rPr b="1" lang="en-US">
                          <a:latin typeface="Nunito"/>
                          <a:ea typeface="Nunito"/>
                          <a:cs typeface="Nunito"/>
                          <a:sym typeface="Nunito"/>
                        </a:rPr>
                        <a:t>KOKO Point</a:t>
                      </a:r>
                      <a:endParaRPr b="1">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Warehoused</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Deployed</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Scrapped</a:t>
                      </a:r>
                      <a:endParaRPr>
                        <a:latin typeface="Nunito"/>
                        <a:ea typeface="Nunito"/>
                        <a:cs typeface="Nunito"/>
                        <a:sym typeface="Nunito"/>
                      </a:endParaRPr>
                    </a:p>
                  </a:txBody>
                  <a:tcPr marT="91425" marB="91425" marR="91425" marL="91425"/>
                </a:tc>
              </a:tr>
            </a:tbl>
          </a:graphicData>
        </a:graphic>
      </p:graphicFrame>
      <p:sp>
        <p:nvSpPr>
          <p:cNvPr id="248" name="Google Shape;248;p28"/>
          <p:cNvSpPr/>
          <p:nvPr/>
        </p:nvSpPr>
        <p:spPr>
          <a:xfrm>
            <a:off x="923125" y="1760801"/>
            <a:ext cx="1383600" cy="6627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100">
                <a:solidFill>
                  <a:srgbClr val="FFFFFF"/>
                </a:solidFill>
                <a:latin typeface="Nunito"/>
                <a:ea typeface="Nunito"/>
                <a:cs typeface="Nunito"/>
                <a:sym typeface="Nunito"/>
              </a:rPr>
              <a:t>Agent</a:t>
            </a:r>
            <a:endParaRPr b="1" sz="1100">
              <a:solidFill>
                <a:srgbClr val="FFFFFF"/>
              </a:solidFill>
              <a:latin typeface="Nunito"/>
              <a:ea typeface="Nunito"/>
              <a:cs typeface="Nunito"/>
              <a:sym typeface="Nunito"/>
            </a:endParaRPr>
          </a:p>
        </p:txBody>
      </p:sp>
      <p:sp>
        <p:nvSpPr>
          <p:cNvPr id="249" name="Google Shape;249;p28"/>
          <p:cNvSpPr/>
          <p:nvPr/>
        </p:nvSpPr>
        <p:spPr>
          <a:xfrm>
            <a:off x="922225" y="3335426"/>
            <a:ext cx="1383600" cy="5739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US" sz="1100">
                <a:solidFill>
                  <a:srgbClr val="FFFFFF"/>
                </a:solidFill>
                <a:latin typeface="Nunito"/>
                <a:ea typeface="Nunito"/>
                <a:cs typeface="Nunito"/>
                <a:sym typeface="Nunito"/>
              </a:rPr>
              <a:t>Shop</a:t>
            </a:r>
            <a:endParaRPr b="1" sz="1100">
              <a:solidFill>
                <a:srgbClr val="FFFFFF"/>
              </a:solidFill>
              <a:latin typeface="Nunito"/>
              <a:ea typeface="Nunito"/>
              <a:cs typeface="Nunito"/>
              <a:sym typeface="Nunito"/>
            </a:endParaRPr>
          </a:p>
        </p:txBody>
      </p:sp>
      <p:cxnSp>
        <p:nvCxnSpPr>
          <p:cNvPr id="250" name="Google Shape;250;p28"/>
          <p:cNvCxnSpPr>
            <a:stCxn id="249" idx="0"/>
            <a:endCxn id="248" idx="2"/>
          </p:cNvCxnSpPr>
          <p:nvPr/>
        </p:nvCxnSpPr>
        <p:spPr>
          <a:xfrm flipH="1" rot="10800000">
            <a:off x="1614025" y="2423426"/>
            <a:ext cx="900" cy="912000"/>
          </a:xfrm>
          <a:prstGeom prst="straightConnector1">
            <a:avLst/>
          </a:prstGeom>
          <a:noFill/>
          <a:ln cap="flat" cmpd="sng" w="19050">
            <a:solidFill>
              <a:srgbClr val="B7B7B7"/>
            </a:solidFill>
            <a:prstDash val="dash"/>
            <a:round/>
            <a:headEnd len="med" w="med" type="none"/>
            <a:tailEnd len="med" w="med" type="none"/>
          </a:ln>
        </p:spPr>
      </p:cxnSp>
      <p:cxnSp>
        <p:nvCxnSpPr>
          <p:cNvPr id="251" name="Google Shape;251;p28"/>
          <p:cNvCxnSpPr>
            <a:stCxn id="252" idx="0"/>
            <a:endCxn id="249" idx="2"/>
          </p:cNvCxnSpPr>
          <p:nvPr/>
        </p:nvCxnSpPr>
        <p:spPr>
          <a:xfrm rot="10800000">
            <a:off x="1614151" y="3909204"/>
            <a:ext cx="6000" cy="1064400"/>
          </a:xfrm>
          <a:prstGeom prst="straightConnector1">
            <a:avLst/>
          </a:prstGeom>
          <a:noFill/>
          <a:ln cap="flat" cmpd="sng" w="19050">
            <a:solidFill>
              <a:srgbClr val="B7B7B7"/>
            </a:solidFill>
            <a:prstDash val="dash"/>
            <a:round/>
            <a:headEnd len="med" w="med" type="none"/>
            <a:tailEnd len="med" w="med" type="none"/>
          </a:ln>
        </p:spPr>
      </p:cxnSp>
      <p:sp>
        <p:nvSpPr>
          <p:cNvPr id="253" name="Google Shape;253;p28"/>
          <p:cNvSpPr txBox="1"/>
          <p:nvPr/>
        </p:nvSpPr>
        <p:spPr>
          <a:xfrm>
            <a:off x="1588256" y="2791847"/>
            <a:ext cx="9135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i="1" lang="en-US" sz="900">
                <a:solidFill>
                  <a:srgbClr val="65D9F8"/>
                </a:solidFill>
                <a:latin typeface="Nunito"/>
                <a:ea typeface="Nunito"/>
                <a:cs typeface="Nunito"/>
                <a:sym typeface="Nunito"/>
              </a:rPr>
              <a:t>owns</a:t>
            </a:r>
            <a:endParaRPr b="1" i="1" sz="900">
              <a:solidFill>
                <a:srgbClr val="65D9F8"/>
              </a:solidFill>
              <a:latin typeface="Nunito"/>
              <a:ea typeface="Nunito"/>
              <a:cs typeface="Nunito"/>
              <a:sym typeface="Nunito"/>
            </a:endParaRPr>
          </a:p>
        </p:txBody>
      </p:sp>
      <p:sp>
        <p:nvSpPr>
          <p:cNvPr id="252" name="Google Shape;252;p28"/>
          <p:cNvSpPr/>
          <p:nvPr/>
        </p:nvSpPr>
        <p:spPr>
          <a:xfrm>
            <a:off x="928351" y="4973604"/>
            <a:ext cx="1383600" cy="6627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US" sz="1100">
                <a:solidFill>
                  <a:srgbClr val="FFFFFF"/>
                </a:solidFill>
                <a:latin typeface="Nunito"/>
                <a:ea typeface="Nunito"/>
                <a:cs typeface="Nunito"/>
                <a:sym typeface="Nunito"/>
              </a:rPr>
              <a:t>KOKOpoints</a:t>
            </a:r>
            <a:endParaRPr b="1" sz="1100">
              <a:solidFill>
                <a:srgbClr val="FFFFFF"/>
              </a:solidFill>
              <a:latin typeface="Nunito"/>
              <a:ea typeface="Nunito"/>
              <a:cs typeface="Nunito"/>
              <a:sym typeface="Nunito"/>
            </a:endParaRPr>
          </a:p>
        </p:txBody>
      </p:sp>
      <p:sp>
        <p:nvSpPr>
          <p:cNvPr id="254" name="Google Shape;254;p28"/>
          <p:cNvSpPr txBox="1"/>
          <p:nvPr/>
        </p:nvSpPr>
        <p:spPr>
          <a:xfrm>
            <a:off x="1570416" y="459341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0..n</a:t>
            </a:r>
            <a:endParaRPr sz="900">
              <a:latin typeface="Nunito"/>
              <a:ea typeface="Nunito"/>
              <a:cs typeface="Nunito"/>
              <a:sym typeface="Nunito"/>
            </a:endParaRPr>
          </a:p>
        </p:txBody>
      </p:sp>
      <p:sp>
        <p:nvSpPr>
          <p:cNvPr id="255" name="Google Shape;255;p28"/>
          <p:cNvSpPr txBox="1"/>
          <p:nvPr/>
        </p:nvSpPr>
        <p:spPr>
          <a:xfrm>
            <a:off x="1570416" y="388856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1..n</a:t>
            </a:r>
            <a:endParaRPr sz="900">
              <a:latin typeface="Nunito"/>
              <a:ea typeface="Nunito"/>
              <a:cs typeface="Nunito"/>
              <a:sym typeface="Nunito"/>
            </a:endParaRPr>
          </a:p>
        </p:txBody>
      </p:sp>
      <p:sp>
        <p:nvSpPr>
          <p:cNvPr id="256" name="Google Shape;256;p28"/>
          <p:cNvSpPr txBox="1"/>
          <p:nvPr/>
        </p:nvSpPr>
        <p:spPr>
          <a:xfrm>
            <a:off x="1614741" y="3114103"/>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1..n</a:t>
            </a:r>
            <a:endParaRPr sz="900">
              <a:latin typeface="Nunito"/>
              <a:ea typeface="Nunito"/>
              <a:cs typeface="Nunito"/>
              <a:sym typeface="Nunito"/>
            </a:endParaRPr>
          </a:p>
        </p:txBody>
      </p:sp>
      <p:sp>
        <p:nvSpPr>
          <p:cNvPr id="257" name="Google Shape;257;p28"/>
          <p:cNvSpPr txBox="1"/>
          <p:nvPr/>
        </p:nvSpPr>
        <p:spPr>
          <a:xfrm>
            <a:off x="1609021" y="2463244"/>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0..1</a:t>
            </a:r>
            <a:endParaRPr sz="900">
              <a:latin typeface="Nunito"/>
              <a:ea typeface="Nunito"/>
              <a:cs typeface="Nunito"/>
              <a:sym typeface="Nunito"/>
            </a:endParaRPr>
          </a:p>
        </p:txBody>
      </p:sp>
      <p:sp>
        <p:nvSpPr>
          <p:cNvPr id="258" name="Google Shape;258;p28"/>
          <p:cNvSpPr txBox="1"/>
          <p:nvPr/>
        </p:nvSpPr>
        <p:spPr>
          <a:xfrm>
            <a:off x="1588481" y="4177159"/>
            <a:ext cx="9135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i="1" lang="en-US" sz="900">
                <a:solidFill>
                  <a:srgbClr val="65D9F8"/>
                </a:solidFill>
                <a:latin typeface="Nunito"/>
                <a:ea typeface="Nunito"/>
                <a:cs typeface="Nunito"/>
                <a:sym typeface="Nunito"/>
              </a:rPr>
              <a:t>houses</a:t>
            </a:r>
            <a:endParaRPr b="1" i="1" sz="900">
              <a:solidFill>
                <a:srgbClr val="65D9F8"/>
              </a:solidFill>
              <a:latin typeface="Nunito"/>
              <a:ea typeface="Nunito"/>
              <a:cs typeface="Nunito"/>
              <a:sym typeface="Nunito"/>
            </a:endParaRPr>
          </a:p>
        </p:txBody>
      </p:sp>
      <p:sp>
        <p:nvSpPr>
          <p:cNvPr id="259" name="Google Shape;259;p28"/>
          <p:cNvSpPr txBox="1"/>
          <p:nvPr/>
        </p:nvSpPr>
        <p:spPr>
          <a:xfrm>
            <a:off x="3717525" y="3794075"/>
            <a:ext cx="7668600" cy="220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Nunito"/>
                <a:ea typeface="Nunito"/>
                <a:cs typeface="Nunito"/>
                <a:sym typeface="Nunito"/>
              </a:rPr>
              <a:t>Action</a:t>
            </a:r>
            <a:r>
              <a:rPr lang="en-US">
                <a:latin typeface="Nunito SemiBold"/>
                <a:ea typeface="Nunito SemiBold"/>
                <a:cs typeface="Nunito SemiBold"/>
                <a:sym typeface="Nunito SemiBold"/>
              </a:rPr>
              <a:t>: Agree final </a:t>
            </a:r>
            <a:r>
              <a:rPr lang="en-US">
                <a:latin typeface="Nunito SemiBold"/>
                <a:ea typeface="Nunito SemiBold"/>
                <a:cs typeface="Nunito SemiBold"/>
                <a:sym typeface="Nunito SemiBold"/>
              </a:rPr>
              <a:t>terminology</a:t>
            </a:r>
            <a:r>
              <a:rPr lang="en-US">
                <a:latin typeface="Nunito SemiBold"/>
                <a:ea typeface="Nunito SemiBold"/>
                <a:cs typeface="Nunito SemiBold"/>
                <a:sym typeface="Nunito SemiBold"/>
              </a:rPr>
              <a:t> for these</a:t>
            </a:r>
            <a:endParaRPr>
              <a:latin typeface="Nunito SemiBold"/>
              <a:ea typeface="Nunito SemiBold"/>
              <a:cs typeface="Nunito SemiBold"/>
              <a:sym typeface="Nunito SemiBold"/>
            </a:endParaRPr>
          </a:p>
          <a:p>
            <a:pPr indent="0" lvl="0" marL="0" rtl="0" algn="l">
              <a:spcBef>
                <a:spcPts val="1000"/>
              </a:spcBef>
              <a:spcAft>
                <a:spcPts val="0"/>
              </a:spcAft>
              <a:buNone/>
            </a:pPr>
            <a:r>
              <a:rPr b="1" lang="en-US">
                <a:latin typeface="Nunito"/>
                <a:ea typeface="Nunito"/>
                <a:cs typeface="Nunito"/>
                <a:sym typeface="Nunito"/>
              </a:rPr>
              <a:t>Questions</a:t>
            </a:r>
            <a:r>
              <a:rPr lang="en-US">
                <a:latin typeface="Nunito SemiBold"/>
                <a:ea typeface="Nunito SemiBold"/>
                <a:cs typeface="Nunito SemiBold"/>
                <a:sym typeface="Nunito SemiBold"/>
              </a:rPr>
              <a:t>:</a:t>
            </a:r>
            <a:endParaRPr>
              <a:latin typeface="Nunito SemiBold"/>
              <a:ea typeface="Nunito SemiBold"/>
              <a:cs typeface="Nunito SemiBold"/>
              <a:sym typeface="Nunito SemiBold"/>
            </a:endParaRPr>
          </a:p>
          <a:p>
            <a:pPr indent="-317500" lvl="0" marL="457200" rtl="0" algn="l">
              <a:spcBef>
                <a:spcPts val="1000"/>
              </a:spcBef>
              <a:spcAft>
                <a:spcPts val="0"/>
              </a:spcAft>
              <a:buSzPts val="1400"/>
              <a:buFont typeface="Nunito SemiBold"/>
              <a:buAutoNum type="arabicPeriod"/>
            </a:pPr>
            <a:r>
              <a:rPr lang="en-US">
                <a:latin typeface="Nunito SemiBold"/>
                <a:ea typeface="Nunito SemiBold"/>
                <a:cs typeface="Nunito SemiBold"/>
                <a:sym typeface="Nunito SemiBold"/>
              </a:rPr>
              <a:t>How do we differentiate between an active shop and an  active agent? Do we need different names for these? Suggestions: Rename shop phase to xxx</a:t>
            </a:r>
            <a:endParaRPr>
              <a:latin typeface="Nunito SemiBold"/>
              <a:ea typeface="Nunito SemiBold"/>
              <a:cs typeface="Nunito SemiBold"/>
              <a:sym typeface="Nunito SemiBold"/>
            </a:endParaRPr>
          </a:p>
          <a:p>
            <a:pPr indent="-317500" lvl="0" marL="457200" rtl="0" algn="l">
              <a:spcBef>
                <a:spcPts val="1000"/>
              </a:spcBef>
              <a:spcAft>
                <a:spcPts val="0"/>
              </a:spcAft>
              <a:buClr>
                <a:schemeClr val="dk1"/>
              </a:buClr>
              <a:buSzPts val="1400"/>
              <a:buFont typeface="Nunito SemiBold"/>
              <a:buAutoNum type="arabicPeriod"/>
            </a:pPr>
            <a:r>
              <a:rPr lang="en-US">
                <a:solidFill>
                  <a:schemeClr val="dk1"/>
                </a:solidFill>
                <a:latin typeface="Nunito SemiBold"/>
                <a:ea typeface="Nunito SemiBold"/>
                <a:cs typeface="Nunito SemiBold"/>
                <a:sym typeface="Nunito SemiBold"/>
              </a:rPr>
              <a:t>How do we differentiate between a prospect shop and prospect agent? Do we need different names for these? Suggestions: Rename shop to ‘Under Review’</a:t>
            </a:r>
            <a:endParaRPr>
              <a:solidFill>
                <a:schemeClr val="dk1"/>
              </a:solidFill>
              <a:latin typeface="Nunito SemiBold"/>
              <a:ea typeface="Nunito SemiBold"/>
              <a:cs typeface="Nunito SemiBold"/>
              <a:sym typeface="Nunito SemiBold"/>
            </a:endParaRPr>
          </a:p>
          <a:p>
            <a:pPr indent="0" lvl="0" marL="457200" rtl="0" algn="l">
              <a:spcBef>
                <a:spcPts val="1000"/>
              </a:spcBef>
              <a:spcAft>
                <a:spcPts val="1000"/>
              </a:spcAft>
              <a:buNone/>
            </a:pPr>
            <a:r>
              <a:t/>
            </a:r>
            <a:endParaRPr>
              <a:latin typeface="Nunito SemiBold"/>
              <a:ea typeface="Nunito SemiBold"/>
              <a:cs typeface="Nunito SemiBold"/>
              <a:sym typeface="Nunit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1200150" y="91450"/>
            <a:ext cx="80229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2 Agree O</a:t>
            </a:r>
            <a:r>
              <a:rPr lang="en-US"/>
              <a:t>nboarding</a:t>
            </a:r>
            <a:endParaRPr/>
          </a:p>
        </p:txBody>
      </p:sp>
      <p:sp>
        <p:nvSpPr>
          <p:cNvPr id="266" name="Google Shape;26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7" name="Google Shape;267;p29"/>
          <p:cNvSpPr/>
          <p:nvPr/>
        </p:nvSpPr>
        <p:spPr>
          <a:xfrm>
            <a:off x="473375" y="1318700"/>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1322492" y="9897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Create agent and shop</a:t>
            </a:r>
            <a:endParaRPr>
              <a:latin typeface="Nunito"/>
              <a:ea typeface="Nunito"/>
              <a:cs typeface="Nunito"/>
              <a:sym typeface="Nunito"/>
            </a:endParaRPr>
          </a:p>
        </p:txBody>
      </p:sp>
      <p:sp>
        <p:nvSpPr>
          <p:cNvPr id="269" name="Google Shape;269;p29"/>
          <p:cNvSpPr/>
          <p:nvPr/>
        </p:nvSpPr>
        <p:spPr>
          <a:xfrm>
            <a:off x="1322492" y="2127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Inspection</a:t>
            </a:r>
            <a:endParaRPr>
              <a:latin typeface="Nunito"/>
              <a:ea typeface="Nunito"/>
              <a:cs typeface="Nunito"/>
              <a:sym typeface="Nunito"/>
            </a:endParaRPr>
          </a:p>
        </p:txBody>
      </p:sp>
      <p:sp>
        <p:nvSpPr>
          <p:cNvPr id="270" name="Google Shape;270;p29"/>
          <p:cNvSpPr/>
          <p:nvPr/>
        </p:nvSpPr>
        <p:spPr>
          <a:xfrm>
            <a:off x="3315050" y="22719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2891142" y="3381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Archive agent &amp; shop</a:t>
            </a:r>
            <a:endParaRPr>
              <a:latin typeface="Nunito"/>
              <a:ea typeface="Nunito"/>
              <a:cs typeface="Nunito"/>
              <a:sym typeface="Nunito"/>
            </a:endParaRPr>
          </a:p>
        </p:txBody>
      </p:sp>
      <p:sp>
        <p:nvSpPr>
          <p:cNvPr id="272" name="Google Shape;272;p29"/>
          <p:cNvSpPr/>
          <p:nvPr/>
        </p:nvSpPr>
        <p:spPr>
          <a:xfrm>
            <a:off x="5224792" y="109010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Collect </a:t>
            </a:r>
            <a:r>
              <a:rPr lang="en-US">
                <a:latin typeface="Nunito"/>
                <a:ea typeface="Nunito"/>
                <a:cs typeface="Nunito"/>
                <a:sym typeface="Nunito"/>
              </a:rPr>
              <a:t>Deposit</a:t>
            </a:r>
            <a:endParaRPr>
              <a:latin typeface="Nunito"/>
              <a:ea typeface="Nunito"/>
              <a:cs typeface="Nunito"/>
              <a:sym typeface="Nunito"/>
            </a:endParaRPr>
          </a:p>
        </p:txBody>
      </p:sp>
      <p:sp>
        <p:nvSpPr>
          <p:cNvPr id="273" name="Google Shape;273;p29"/>
          <p:cNvSpPr/>
          <p:nvPr/>
        </p:nvSpPr>
        <p:spPr>
          <a:xfrm>
            <a:off x="5224792" y="21087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Collect</a:t>
            </a:r>
            <a:r>
              <a:rPr lang="en-US">
                <a:latin typeface="Nunito"/>
                <a:ea typeface="Nunito"/>
                <a:cs typeface="Nunito"/>
                <a:sym typeface="Nunito"/>
              </a:rPr>
              <a:t> KYC </a:t>
            </a:r>
            <a:r>
              <a:rPr lang="en-US" sz="800">
                <a:latin typeface="Nunito"/>
                <a:ea typeface="Nunito"/>
                <a:cs typeface="Nunito"/>
                <a:sym typeface="Nunito"/>
              </a:rPr>
              <a:t>(business permit, national ID and KRA pin)</a:t>
            </a:r>
            <a:endParaRPr sz="800">
              <a:latin typeface="Nunito"/>
              <a:ea typeface="Nunito"/>
              <a:cs typeface="Nunito"/>
              <a:sym typeface="Nunito"/>
            </a:endParaRPr>
          </a:p>
        </p:txBody>
      </p:sp>
      <p:sp>
        <p:nvSpPr>
          <p:cNvPr id="274" name="Google Shape;274;p29"/>
          <p:cNvSpPr/>
          <p:nvPr/>
        </p:nvSpPr>
        <p:spPr>
          <a:xfrm>
            <a:off x="7248000" y="125330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29"/>
          <p:cNvCxnSpPr>
            <a:stCxn id="267" idx="6"/>
            <a:endCxn id="268" idx="1"/>
          </p:cNvCxnSpPr>
          <p:nvPr/>
        </p:nvCxnSpPr>
        <p:spPr>
          <a:xfrm>
            <a:off x="674675" y="1425350"/>
            <a:ext cx="647700" cy="0"/>
          </a:xfrm>
          <a:prstGeom prst="straightConnector1">
            <a:avLst/>
          </a:prstGeom>
          <a:noFill/>
          <a:ln cap="flat" cmpd="sng" w="9525">
            <a:solidFill>
              <a:schemeClr val="dk2"/>
            </a:solidFill>
            <a:prstDash val="solid"/>
            <a:round/>
            <a:headEnd len="med" w="med" type="none"/>
            <a:tailEnd len="med" w="med" type="stealth"/>
          </a:ln>
        </p:spPr>
      </p:cxnSp>
      <p:cxnSp>
        <p:nvCxnSpPr>
          <p:cNvPr id="276" name="Google Shape;276;p29"/>
          <p:cNvCxnSpPr>
            <a:stCxn id="268" idx="2"/>
            <a:endCxn id="269" idx="0"/>
          </p:cNvCxnSpPr>
          <p:nvPr/>
        </p:nvCxnSpPr>
        <p:spPr>
          <a:xfrm>
            <a:off x="2048492" y="1860950"/>
            <a:ext cx="0" cy="266700"/>
          </a:xfrm>
          <a:prstGeom prst="straightConnector1">
            <a:avLst/>
          </a:prstGeom>
          <a:noFill/>
          <a:ln cap="flat" cmpd="sng" w="9525">
            <a:solidFill>
              <a:schemeClr val="dk2"/>
            </a:solidFill>
            <a:prstDash val="solid"/>
            <a:round/>
            <a:headEnd len="med" w="med" type="none"/>
            <a:tailEnd len="med" w="med" type="stealth"/>
          </a:ln>
        </p:spPr>
      </p:cxnSp>
      <p:cxnSp>
        <p:nvCxnSpPr>
          <p:cNvPr id="277" name="Google Shape;277;p29"/>
          <p:cNvCxnSpPr>
            <a:stCxn id="269" idx="3"/>
            <a:endCxn id="270" idx="1"/>
          </p:cNvCxnSpPr>
          <p:nvPr/>
        </p:nvCxnSpPr>
        <p:spPr>
          <a:xfrm flipH="1" rot="10800000">
            <a:off x="2774492" y="2544450"/>
            <a:ext cx="540600" cy="18900"/>
          </a:xfrm>
          <a:prstGeom prst="straightConnector1">
            <a:avLst/>
          </a:prstGeom>
          <a:noFill/>
          <a:ln cap="flat" cmpd="sng" w="9525">
            <a:solidFill>
              <a:schemeClr val="dk2"/>
            </a:solidFill>
            <a:prstDash val="solid"/>
            <a:round/>
            <a:headEnd len="med" w="med" type="none"/>
            <a:tailEnd len="med" w="med" type="stealth"/>
          </a:ln>
        </p:spPr>
      </p:cxnSp>
      <p:cxnSp>
        <p:nvCxnSpPr>
          <p:cNvPr id="278" name="Google Shape;278;p29"/>
          <p:cNvCxnSpPr>
            <a:stCxn id="270" idx="2"/>
            <a:endCxn id="271" idx="0"/>
          </p:cNvCxnSpPr>
          <p:nvPr/>
        </p:nvCxnSpPr>
        <p:spPr>
          <a:xfrm>
            <a:off x="3617150" y="2816725"/>
            <a:ext cx="0" cy="564900"/>
          </a:xfrm>
          <a:prstGeom prst="straightConnector1">
            <a:avLst/>
          </a:prstGeom>
          <a:noFill/>
          <a:ln cap="flat" cmpd="sng" w="9525">
            <a:solidFill>
              <a:schemeClr val="dk2"/>
            </a:solidFill>
            <a:prstDash val="solid"/>
            <a:round/>
            <a:headEnd len="med" w="med" type="none"/>
            <a:tailEnd len="med" w="med" type="stealth"/>
          </a:ln>
        </p:spPr>
      </p:cxnSp>
      <p:sp>
        <p:nvSpPr>
          <p:cNvPr id="279" name="Google Shape;279;p29"/>
          <p:cNvSpPr/>
          <p:nvPr/>
        </p:nvSpPr>
        <p:spPr>
          <a:xfrm>
            <a:off x="7286456" y="22719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 name="Google Shape;280;p29"/>
          <p:cNvCxnSpPr>
            <a:stCxn id="270" idx="3"/>
            <a:endCxn id="272" idx="1"/>
          </p:cNvCxnSpPr>
          <p:nvPr/>
        </p:nvCxnSpPr>
        <p:spPr>
          <a:xfrm flipH="1" rot="10800000">
            <a:off x="3919250" y="1525825"/>
            <a:ext cx="1305600" cy="1018500"/>
          </a:xfrm>
          <a:prstGeom prst="bentConnector3">
            <a:avLst>
              <a:gd fmla="val 49998" name="adj1"/>
            </a:avLst>
          </a:prstGeom>
          <a:noFill/>
          <a:ln cap="flat" cmpd="sng" w="9525">
            <a:solidFill>
              <a:schemeClr val="dk2"/>
            </a:solidFill>
            <a:prstDash val="solid"/>
            <a:round/>
            <a:headEnd len="med" w="med" type="none"/>
            <a:tailEnd len="med" w="med" type="stealth"/>
          </a:ln>
        </p:spPr>
      </p:cxnSp>
      <p:sp>
        <p:nvSpPr>
          <p:cNvPr id="281" name="Google Shape;281;p29"/>
          <p:cNvSpPr/>
          <p:nvPr/>
        </p:nvSpPr>
        <p:spPr>
          <a:xfrm>
            <a:off x="9788350" y="146075"/>
            <a:ext cx="2091000" cy="266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Offline process for MVP</a:t>
            </a:r>
            <a:endParaRPr/>
          </a:p>
        </p:txBody>
      </p:sp>
      <p:sp>
        <p:nvSpPr>
          <p:cNvPr id="282" name="Google Shape;282;p29"/>
          <p:cNvSpPr/>
          <p:nvPr/>
        </p:nvSpPr>
        <p:spPr>
          <a:xfrm>
            <a:off x="9788350" y="527075"/>
            <a:ext cx="2091000" cy="266700"/>
          </a:xfrm>
          <a:prstGeom prst="rect">
            <a:avLst/>
          </a:prstGeom>
          <a:solidFill>
            <a:srgbClr val="65D9F8"/>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Online process for MVP</a:t>
            </a:r>
            <a:endParaRPr/>
          </a:p>
        </p:txBody>
      </p:sp>
      <p:sp>
        <p:nvSpPr>
          <p:cNvPr id="283" name="Google Shape;283;p29"/>
          <p:cNvSpPr/>
          <p:nvPr/>
        </p:nvSpPr>
        <p:spPr>
          <a:xfrm>
            <a:off x="8563242" y="21087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Civil works</a:t>
            </a:r>
            <a:endParaRPr>
              <a:latin typeface="Nunito"/>
              <a:ea typeface="Nunito"/>
              <a:cs typeface="Nunito"/>
              <a:sym typeface="Nunito"/>
            </a:endParaRPr>
          </a:p>
        </p:txBody>
      </p:sp>
      <p:sp>
        <p:nvSpPr>
          <p:cNvPr id="284" name="Google Shape;284;p29"/>
          <p:cNvSpPr/>
          <p:nvPr/>
        </p:nvSpPr>
        <p:spPr>
          <a:xfrm>
            <a:off x="10611654" y="30797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Delivery</a:t>
            </a:r>
            <a:endParaRPr>
              <a:latin typeface="Nunito"/>
              <a:ea typeface="Nunito"/>
              <a:cs typeface="Nunito"/>
              <a:sym typeface="Nunito"/>
            </a:endParaRPr>
          </a:p>
        </p:txBody>
      </p:sp>
      <p:sp>
        <p:nvSpPr>
          <p:cNvPr id="285" name="Google Shape;285;p29"/>
          <p:cNvSpPr/>
          <p:nvPr/>
        </p:nvSpPr>
        <p:spPr>
          <a:xfrm>
            <a:off x="10383050" y="22719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10611642" y="5332244"/>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Installation</a:t>
            </a:r>
            <a:endParaRPr>
              <a:latin typeface="Nunito"/>
              <a:ea typeface="Nunito"/>
              <a:cs typeface="Nunito"/>
              <a:sym typeface="Nunito"/>
            </a:endParaRPr>
          </a:p>
        </p:txBody>
      </p:sp>
      <p:sp>
        <p:nvSpPr>
          <p:cNvPr id="287" name="Google Shape;287;p29"/>
          <p:cNvSpPr/>
          <p:nvPr/>
        </p:nvSpPr>
        <p:spPr>
          <a:xfrm>
            <a:off x="11035538" y="427150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txBox="1"/>
          <p:nvPr/>
        </p:nvSpPr>
        <p:spPr>
          <a:xfrm>
            <a:off x="3312525" y="1880125"/>
            <a:ext cx="6042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Pass?</a:t>
            </a:r>
            <a:endParaRPr sz="1000">
              <a:latin typeface="Nunito SemiBold"/>
              <a:ea typeface="Nunito SemiBold"/>
              <a:cs typeface="Nunito SemiBold"/>
              <a:sym typeface="Nunito SemiBold"/>
            </a:endParaRPr>
          </a:p>
        </p:txBody>
      </p:sp>
      <p:sp>
        <p:nvSpPr>
          <p:cNvPr id="289" name="Google Shape;289;p29"/>
          <p:cNvSpPr txBox="1"/>
          <p:nvPr/>
        </p:nvSpPr>
        <p:spPr>
          <a:xfrm>
            <a:off x="7226250" y="1340413"/>
            <a:ext cx="6477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Mark as p</a:t>
            </a:r>
            <a:r>
              <a:rPr lang="en-US" sz="1000">
                <a:latin typeface="Nunito SemiBold"/>
                <a:ea typeface="Nunito SemiBold"/>
                <a:cs typeface="Nunito SemiBold"/>
                <a:sym typeface="Nunito SemiBold"/>
              </a:rPr>
              <a:t>aid?</a:t>
            </a:r>
            <a:endParaRPr sz="1000">
              <a:latin typeface="Nunito SemiBold"/>
              <a:ea typeface="Nunito SemiBold"/>
              <a:cs typeface="Nunito SemiBold"/>
              <a:sym typeface="Nunito SemiBold"/>
            </a:endParaRPr>
          </a:p>
        </p:txBody>
      </p:sp>
      <p:sp>
        <p:nvSpPr>
          <p:cNvPr id="290" name="Google Shape;290;p29"/>
          <p:cNvSpPr txBox="1"/>
          <p:nvPr/>
        </p:nvSpPr>
        <p:spPr>
          <a:xfrm>
            <a:off x="7251200" y="2347450"/>
            <a:ext cx="6747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Checked</a:t>
            </a:r>
            <a:r>
              <a:rPr lang="en-US" sz="1000">
                <a:latin typeface="Nunito SemiBold"/>
                <a:ea typeface="Nunito SemiBold"/>
                <a:cs typeface="Nunito SemiBold"/>
                <a:sym typeface="Nunito SemiBold"/>
              </a:rPr>
              <a:t>?</a:t>
            </a:r>
            <a:endParaRPr sz="1000">
              <a:latin typeface="Nunito SemiBold"/>
              <a:ea typeface="Nunito SemiBold"/>
              <a:cs typeface="Nunito SemiBold"/>
              <a:sym typeface="Nunito SemiBold"/>
            </a:endParaRPr>
          </a:p>
        </p:txBody>
      </p:sp>
      <p:sp>
        <p:nvSpPr>
          <p:cNvPr id="291" name="Google Shape;291;p29"/>
          <p:cNvSpPr/>
          <p:nvPr/>
        </p:nvSpPr>
        <p:spPr>
          <a:xfrm>
            <a:off x="8078991" y="5332244"/>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Fuelling</a:t>
            </a:r>
            <a:endParaRPr>
              <a:latin typeface="Nunito"/>
              <a:ea typeface="Nunito"/>
              <a:cs typeface="Nunito"/>
              <a:sym typeface="Nunito"/>
            </a:endParaRPr>
          </a:p>
        </p:txBody>
      </p:sp>
      <p:sp>
        <p:nvSpPr>
          <p:cNvPr id="292" name="Google Shape;292;p29"/>
          <p:cNvSpPr/>
          <p:nvPr/>
        </p:nvSpPr>
        <p:spPr>
          <a:xfrm>
            <a:off x="8415342" y="4108288"/>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Branding</a:t>
            </a:r>
            <a:endParaRPr>
              <a:latin typeface="Nunito"/>
              <a:ea typeface="Nunito"/>
              <a:cs typeface="Nunito"/>
              <a:sym typeface="Nunito"/>
            </a:endParaRPr>
          </a:p>
        </p:txBody>
      </p:sp>
      <p:sp>
        <p:nvSpPr>
          <p:cNvPr id="293" name="Google Shape;293;p29"/>
          <p:cNvSpPr/>
          <p:nvPr/>
        </p:nvSpPr>
        <p:spPr>
          <a:xfrm>
            <a:off x="6388765" y="5332244"/>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Calibration</a:t>
            </a:r>
            <a:endParaRPr>
              <a:latin typeface="Nunito"/>
              <a:ea typeface="Nunito"/>
              <a:cs typeface="Nunito"/>
              <a:sym typeface="Nunito"/>
            </a:endParaRPr>
          </a:p>
        </p:txBody>
      </p:sp>
      <p:sp>
        <p:nvSpPr>
          <p:cNvPr id="294" name="Google Shape;294;p29"/>
          <p:cNvSpPr/>
          <p:nvPr/>
        </p:nvSpPr>
        <p:spPr>
          <a:xfrm>
            <a:off x="112900" y="6080975"/>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5546340" y="5495444"/>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3013689" y="5495444"/>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txBox="1"/>
          <p:nvPr/>
        </p:nvSpPr>
        <p:spPr>
          <a:xfrm>
            <a:off x="6561488" y="4239163"/>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298" name="Google Shape;298;p29"/>
          <p:cNvSpPr txBox="1"/>
          <p:nvPr/>
        </p:nvSpPr>
        <p:spPr>
          <a:xfrm>
            <a:off x="2488550" y="4776400"/>
            <a:ext cx="9645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latin typeface="Nunito"/>
                <a:ea typeface="Nunito"/>
                <a:cs typeface="Nunito"/>
                <a:sym typeface="Nunito"/>
              </a:rPr>
              <a:t>Shop &amp; KP active</a:t>
            </a:r>
            <a:endParaRPr b="1" sz="1100">
              <a:latin typeface="Nunito"/>
              <a:ea typeface="Nunito"/>
              <a:cs typeface="Nunito"/>
              <a:sym typeface="Nunito"/>
            </a:endParaRPr>
          </a:p>
        </p:txBody>
      </p:sp>
      <p:sp>
        <p:nvSpPr>
          <p:cNvPr id="299" name="Google Shape;299;p29"/>
          <p:cNvSpPr txBox="1"/>
          <p:nvPr/>
        </p:nvSpPr>
        <p:spPr>
          <a:xfrm>
            <a:off x="-321700" y="840150"/>
            <a:ext cx="18477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Identify new </a:t>
            </a:r>
            <a:endParaRPr sz="1100">
              <a:latin typeface="Nunito SemiBold"/>
              <a:ea typeface="Nunito SemiBold"/>
              <a:cs typeface="Nunito SemiBold"/>
              <a:sym typeface="Nunito SemiBold"/>
            </a:endParaRPr>
          </a:p>
          <a:p>
            <a:pPr indent="0" lvl="0" marL="0" rtl="0" algn="ctr">
              <a:spcBef>
                <a:spcPts val="0"/>
              </a:spcBef>
              <a:spcAft>
                <a:spcPts val="0"/>
              </a:spcAft>
              <a:buNone/>
            </a:pPr>
            <a:r>
              <a:rPr lang="en-US" sz="1100">
                <a:latin typeface="Nunito SemiBold"/>
                <a:ea typeface="Nunito SemiBold"/>
                <a:cs typeface="Nunito SemiBold"/>
                <a:sym typeface="Nunito SemiBold"/>
              </a:rPr>
              <a:t>location</a:t>
            </a:r>
            <a:endParaRPr sz="1100">
              <a:latin typeface="Nunito SemiBold"/>
              <a:ea typeface="Nunito SemiBold"/>
              <a:cs typeface="Nunito SemiBold"/>
              <a:sym typeface="Nunito SemiBold"/>
            </a:endParaRPr>
          </a:p>
        </p:txBody>
      </p:sp>
      <p:sp>
        <p:nvSpPr>
          <p:cNvPr id="300" name="Google Shape;300;p29"/>
          <p:cNvSpPr txBox="1"/>
          <p:nvPr/>
        </p:nvSpPr>
        <p:spPr>
          <a:xfrm>
            <a:off x="8469425" y="1011450"/>
            <a:ext cx="35118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N.B. Elements of deposit, KYC and contracting happen in parallel. The key thing is no civil works should start until all three are marked as complete on system. Completed contract/agreement means a countersigned contract being uploaded to the system.</a:t>
            </a:r>
            <a:endParaRPr sz="1000">
              <a:latin typeface="Nunito SemiBold"/>
              <a:ea typeface="Nunito SemiBold"/>
              <a:cs typeface="Nunito SemiBold"/>
              <a:sym typeface="Nunito SemiBold"/>
            </a:endParaRPr>
          </a:p>
        </p:txBody>
      </p:sp>
      <p:sp>
        <p:nvSpPr>
          <p:cNvPr id="301" name="Google Shape;301;p29"/>
          <p:cNvSpPr/>
          <p:nvPr/>
        </p:nvSpPr>
        <p:spPr>
          <a:xfrm>
            <a:off x="5224792" y="30993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Collect signed contract</a:t>
            </a:r>
            <a:endParaRPr>
              <a:latin typeface="Nunito"/>
              <a:ea typeface="Nunito"/>
              <a:cs typeface="Nunito"/>
              <a:sym typeface="Nunito"/>
            </a:endParaRPr>
          </a:p>
        </p:txBody>
      </p:sp>
      <p:cxnSp>
        <p:nvCxnSpPr>
          <p:cNvPr id="302" name="Google Shape;302;p29"/>
          <p:cNvCxnSpPr>
            <a:stCxn id="270" idx="3"/>
            <a:endCxn id="301" idx="1"/>
          </p:cNvCxnSpPr>
          <p:nvPr/>
        </p:nvCxnSpPr>
        <p:spPr>
          <a:xfrm>
            <a:off x="3919250" y="2544325"/>
            <a:ext cx="1305600" cy="990600"/>
          </a:xfrm>
          <a:prstGeom prst="bentConnector3">
            <a:avLst>
              <a:gd fmla="val 49998" name="adj1"/>
            </a:avLst>
          </a:prstGeom>
          <a:noFill/>
          <a:ln cap="flat" cmpd="sng" w="9525">
            <a:solidFill>
              <a:schemeClr val="dk2"/>
            </a:solidFill>
            <a:prstDash val="solid"/>
            <a:round/>
            <a:headEnd len="med" w="med" type="none"/>
            <a:tailEnd len="med" w="med" type="stealth"/>
          </a:ln>
        </p:spPr>
      </p:cxnSp>
      <p:sp>
        <p:nvSpPr>
          <p:cNvPr id="303" name="Google Shape;303;p29"/>
          <p:cNvSpPr/>
          <p:nvPr/>
        </p:nvSpPr>
        <p:spPr>
          <a:xfrm>
            <a:off x="7286456" y="32625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29"/>
          <p:cNvCxnSpPr>
            <a:stCxn id="270" idx="3"/>
            <a:endCxn id="273" idx="1"/>
          </p:cNvCxnSpPr>
          <p:nvPr/>
        </p:nvCxnSpPr>
        <p:spPr>
          <a:xfrm>
            <a:off x="3919250" y="2544325"/>
            <a:ext cx="1305600" cy="0"/>
          </a:xfrm>
          <a:prstGeom prst="straightConnector1">
            <a:avLst/>
          </a:prstGeom>
          <a:noFill/>
          <a:ln cap="flat" cmpd="sng" w="9525">
            <a:solidFill>
              <a:schemeClr val="dk2"/>
            </a:solidFill>
            <a:prstDash val="solid"/>
            <a:round/>
            <a:headEnd len="med" w="med" type="none"/>
            <a:tailEnd len="med" w="med" type="stealth"/>
          </a:ln>
        </p:spPr>
      </p:cxnSp>
      <p:cxnSp>
        <p:nvCxnSpPr>
          <p:cNvPr id="305" name="Google Shape;305;p29"/>
          <p:cNvCxnSpPr>
            <a:stCxn id="272" idx="3"/>
            <a:endCxn id="274" idx="1"/>
          </p:cNvCxnSpPr>
          <p:nvPr/>
        </p:nvCxnSpPr>
        <p:spPr>
          <a:xfrm>
            <a:off x="6676792" y="1525700"/>
            <a:ext cx="571200" cy="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p29"/>
          <p:cNvCxnSpPr>
            <a:stCxn id="273" idx="3"/>
            <a:endCxn id="279" idx="1"/>
          </p:cNvCxnSpPr>
          <p:nvPr/>
        </p:nvCxnSpPr>
        <p:spPr>
          <a:xfrm>
            <a:off x="6676792" y="2544325"/>
            <a:ext cx="609600" cy="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p29"/>
          <p:cNvCxnSpPr>
            <a:stCxn id="301" idx="3"/>
            <a:endCxn id="303" idx="1"/>
          </p:cNvCxnSpPr>
          <p:nvPr/>
        </p:nvCxnSpPr>
        <p:spPr>
          <a:xfrm>
            <a:off x="6676792" y="3534925"/>
            <a:ext cx="609600" cy="0"/>
          </a:xfrm>
          <a:prstGeom prst="straightConnector1">
            <a:avLst/>
          </a:prstGeom>
          <a:noFill/>
          <a:ln cap="flat" cmpd="sng" w="9525">
            <a:solidFill>
              <a:schemeClr val="dk2"/>
            </a:solidFill>
            <a:prstDash val="solid"/>
            <a:round/>
            <a:headEnd len="med" w="med" type="none"/>
            <a:tailEnd len="med" w="med" type="triangle"/>
          </a:ln>
        </p:spPr>
      </p:cxnSp>
      <p:sp>
        <p:nvSpPr>
          <p:cNvPr id="308" name="Google Shape;308;p29"/>
          <p:cNvSpPr txBox="1"/>
          <p:nvPr/>
        </p:nvSpPr>
        <p:spPr>
          <a:xfrm>
            <a:off x="7171550" y="3214338"/>
            <a:ext cx="834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Counter- signed contract uploaded?</a:t>
            </a:r>
            <a:endParaRPr sz="1000">
              <a:latin typeface="Nunito SemiBold"/>
              <a:ea typeface="Nunito SemiBold"/>
              <a:cs typeface="Nunito SemiBold"/>
              <a:sym typeface="Nunito SemiBold"/>
            </a:endParaRPr>
          </a:p>
        </p:txBody>
      </p:sp>
      <p:cxnSp>
        <p:nvCxnSpPr>
          <p:cNvPr id="309" name="Google Shape;309;p29"/>
          <p:cNvCxnSpPr>
            <a:stCxn id="274" idx="3"/>
            <a:endCxn id="283" idx="1"/>
          </p:cNvCxnSpPr>
          <p:nvPr/>
        </p:nvCxnSpPr>
        <p:spPr>
          <a:xfrm>
            <a:off x="7852200" y="1525700"/>
            <a:ext cx="711000" cy="10185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310" name="Google Shape;310;p29"/>
          <p:cNvCxnSpPr>
            <a:stCxn id="303" idx="3"/>
            <a:endCxn id="283" idx="1"/>
          </p:cNvCxnSpPr>
          <p:nvPr/>
        </p:nvCxnSpPr>
        <p:spPr>
          <a:xfrm flipH="1" rot="10800000">
            <a:off x="7890656" y="2544325"/>
            <a:ext cx="672600" cy="990600"/>
          </a:xfrm>
          <a:prstGeom prst="bentConnector3">
            <a:avLst>
              <a:gd fmla="val 49999" name="adj1"/>
            </a:avLst>
          </a:prstGeom>
          <a:noFill/>
          <a:ln cap="flat" cmpd="sng" w="9525">
            <a:solidFill>
              <a:schemeClr val="dk2"/>
            </a:solidFill>
            <a:prstDash val="solid"/>
            <a:round/>
            <a:headEnd len="med" w="med" type="none"/>
            <a:tailEnd len="med" w="med" type="stealth"/>
          </a:ln>
        </p:spPr>
      </p:cxnSp>
      <p:cxnSp>
        <p:nvCxnSpPr>
          <p:cNvPr id="311" name="Google Shape;311;p29"/>
          <p:cNvCxnSpPr>
            <a:stCxn id="279" idx="3"/>
            <a:endCxn id="283" idx="1"/>
          </p:cNvCxnSpPr>
          <p:nvPr/>
        </p:nvCxnSpPr>
        <p:spPr>
          <a:xfrm>
            <a:off x="7890656" y="2544325"/>
            <a:ext cx="672600" cy="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p29"/>
          <p:cNvCxnSpPr>
            <a:stCxn id="283" idx="3"/>
            <a:endCxn id="285" idx="1"/>
          </p:cNvCxnSpPr>
          <p:nvPr/>
        </p:nvCxnSpPr>
        <p:spPr>
          <a:xfrm>
            <a:off x="10015242" y="2544325"/>
            <a:ext cx="367800" cy="0"/>
          </a:xfrm>
          <a:prstGeom prst="straightConnector1">
            <a:avLst/>
          </a:prstGeom>
          <a:noFill/>
          <a:ln cap="flat" cmpd="sng" w="9525">
            <a:solidFill>
              <a:schemeClr val="dk2"/>
            </a:solidFill>
            <a:prstDash val="solid"/>
            <a:round/>
            <a:headEnd len="med" w="med" type="none"/>
            <a:tailEnd len="med" w="med" type="triangle"/>
          </a:ln>
        </p:spPr>
      </p:cxnSp>
      <p:cxnSp>
        <p:nvCxnSpPr>
          <p:cNvPr id="313" name="Google Shape;313;p29"/>
          <p:cNvCxnSpPr>
            <a:stCxn id="285" idx="3"/>
            <a:endCxn id="284" idx="0"/>
          </p:cNvCxnSpPr>
          <p:nvPr/>
        </p:nvCxnSpPr>
        <p:spPr>
          <a:xfrm>
            <a:off x="10987250" y="2544325"/>
            <a:ext cx="350400" cy="535500"/>
          </a:xfrm>
          <a:prstGeom prst="bentConnector2">
            <a:avLst/>
          </a:prstGeom>
          <a:noFill/>
          <a:ln cap="flat" cmpd="sng" w="9525">
            <a:solidFill>
              <a:schemeClr val="dk2"/>
            </a:solidFill>
            <a:prstDash val="solid"/>
            <a:round/>
            <a:headEnd len="med" w="med" type="none"/>
            <a:tailEnd len="med" w="med" type="stealth"/>
          </a:ln>
        </p:spPr>
      </p:cxnSp>
      <p:cxnSp>
        <p:nvCxnSpPr>
          <p:cNvPr id="314" name="Google Shape;314;p29"/>
          <p:cNvCxnSpPr>
            <a:stCxn id="284" idx="2"/>
            <a:endCxn id="287" idx="0"/>
          </p:cNvCxnSpPr>
          <p:nvPr/>
        </p:nvCxnSpPr>
        <p:spPr>
          <a:xfrm>
            <a:off x="11337654" y="3950925"/>
            <a:ext cx="0" cy="320700"/>
          </a:xfrm>
          <a:prstGeom prst="straightConnector1">
            <a:avLst/>
          </a:prstGeom>
          <a:noFill/>
          <a:ln cap="flat" cmpd="sng" w="9525">
            <a:solidFill>
              <a:schemeClr val="dk2"/>
            </a:solidFill>
            <a:prstDash val="solid"/>
            <a:round/>
            <a:headEnd len="med" w="med" type="none"/>
            <a:tailEnd len="med" w="med" type="triangle"/>
          </a:ln>
        </p:spPr>
      </p:cxnSp>
      <p:cxnSp>
        <p:nvCxnSpPr>
          <p:cNvPr id="315" name="Google Shape;315;p29"/>
          <p:cNvCxnSpPr>
            <a:stCxn id="287" idx="2"/>
            <a:endCxn id="286" idx="0"/>
          </p:cNvCxnSpPr>
          <p:nvPr/>
        </p:nvCxnSpPr>
        <p:spPr>
          <a:xfrm>
            <a:off x="11337638" y="4816300"/>
            <a:ext cx="0" cy="516000"/>
          </a:xfrm>
          <a:prstGeom prst="straightConnector1">
            <a:avLst/>
          </a:prstGeom>
          <a:noFill/>
          <a:ln cap="flat" cmpd="sng" w="9525">
            <a:solidFill>
              <a:schemeClr val="dk2"/>
            </a:solidFill>
            <a:prstDash val="solid"/>
            <a:round/>
            <a:headEnd len="med" w="med" type="none"/>
            <a:tailEnd len="med" w="med" type="triangle"/>
          </a:ln>
        </p:spPr>
      </p:cxnSp>
      <p:cxnSp>
        <p:nvCxnSpPr>
          <p:cNvPr id="316" name="Google Shape;316;p29"/>
          <p:cNvCxnSpPr>
            <a:stCxn id="317" idx="2"/>
            <a:endCxn id="292" idx="3"/>
          </p:cNvCxnSpPr>
          <p:nvPr/>
        </p:nvCxnSpPr>
        <p:spPr>
          <a:xfrm rot="5400000">
            <a:off x="9323888" y="3182725"/>
            <a:ext cx="1904700" cy="817800"/>
          </a:xfrm>
          <a:prstGeom prst="bentConnector2">
            <a:avLst/>
          </a:prstGeom>
          <a:noFill/>
          <a:ln cap="flat" cmpd="sng" w="9525">
            <a:solidFill>
              <a:schemeClr val="dk2"/>
            </a:solidFill>
            <a:prstDash val="solid"/>
            <a:round/>
            <a:headEnd len="med" w="med" type="none"/>
            <a:tailEnd len="med" w="med" type="stealth"/>
          </a:ln>
        </p:spPr>
      </p:cxnSp>
      <p:sp>
        <p:nvSpPr>
          <p:cNvPr id="318" name="Google Shape;318;p29"/>
          <p:cNvSpPr/>
          <p:nvPr/>
        </p:nvSpPr>
        <p:spPr>
          <a:xfrm>
            <a:off x="9769216" y="5495444"/>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3856114" y="5332244"/>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Systems</a:t>
            </a:r>
            <a:endParaRPr>
              <a:latin typeface="Nunito"/>
              <a:ea typeface="Nunito"/>
              <a:cs typeface="Nunito"/>
              <a:sym typeface="Nunito"/>
            </a:endParaRPr>
          </a:p>
          <a:p>
            <a:pPr indent="0" lvl="0" marL="0" marR="0" rtl="0" algn="ctr">
              <a:lnSpc>
                <a:spcPct val="100000"/>
              </a:lnSpc>
              <a:spcBef>
                <a:spcPts val="0"/>
              </a:spcBef>
              <a:spcAft>
                <a:spcPts val="0"/>
              </a:spcAft>
              <a:buNone/>
            </a:pPr>
            <a:r>
              <a:rPr lang="en-US">
                <a:latin typeface="Nunito"/>
                <a:ea typeface="Nunito"/>
                <a:cs typeface="Nunito"/>
                <a:sym typeface="Nunito"/>
              </a:rPr>
              <a:t>Group</a:t>
            </a:r>
            <a:endParaRPr>
              <a:latin typeface="Nunito"/>
              <a:ea typeface="Nunito"/>
              <a:cs typeface="Nunito"/>
              <a:sym typeface="Nunito"/>
            </a:endParaRPr>
          </a:p>
          <a:p>
            <a:pPr indent="0" lvl="0" marL="0" marR="0" rtl="0" algn="ctr">
              <a:lnSpc>
                <a:spcPct val="100000"/>
              </a:lnSpc>
              <a:spcBef>
                <a:spcPts val="0"/>
              </a:spcBef>
              <a:spcAft>
                <a:spcPts val="0"/>
              </a:spcAft>
              <a:buNone/>
            </a:pPr>
            <a:r>
              <a:rPr lang="en-US">
                <a:latin typeface="Nunito"/>
                <a:ea typeface="Nunito"/>
                <a:cs typeface="Nunito"/>
                <a:sym typeface="Nunito"/>
              </a:rPr>
              <a:t>Sealing</a:t>
            </a:r>
            <a:endParaRPr>
              <a:latin typeface="Nunito"/>
              <a:ea typeface="Nunito"/>
              <a:cs typeface="Nunito"/>
              <a:sym typeface="Nunito"/>
            </a:endParaRPr>
          </a:p>
        </p:txBody>
      </p:sp>
      <p:sp>
        <p:nvSpPr>
          <p:cNvPr id="320" name="Google Shape;320;p29"/>
          <p:cNvSpPr/>
          <p:nvPr/>
        </p:nvSpPr>
        <p:spPr>
          <a:xfrm>
            <a:off x="1323463" y="5332244"/>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W&amp;M Sealing</a:t>
            </a:r>
            <a:endParaRPr>
              <a:latin typeface="Nunito"/>
              <a:ea typeface="Nunito"/>
              <a:cs typeface="Nunito"/>
              <a:sym typeface="Nunito"/>
            </a:endParaRPr>
          </a:p>
        </p:txBody>
      </p:sp>
      <p:sp>
        <p:nvSpPr>
          <p:cNvPr id="321" name="Google Shape;321;p29"/>
          <p:cNvSpPr/>
          <p:nvPr/>
        </p:nvSpPr>
        <p:spPr>
          <a:xfrm>
            <a:off x="481038" y="5495444"/>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txBox="1"/>
          <p:nvPr/>
        </p:nvSpPr>
        <p:spPr>
          <a:xfrm>
            <a:off x="10887188" y="4361100"/>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cxnSp>
        <p:nvCxnSpPr>
          <p:cNvPr id="323" name="Google Shape;323;p29"/>
          <p:cNvCxnSpPr>
            <a:stCxn id="286" idx="1"/>
            <a:endCxn id="318" idx="3"/>
          </p:cNvCxnSpPr>
          <p:nvPr/>
        </p:nvCxnSpPr>
        <p:spPr>
          <a:xfrm rot="10800000">
            <a:off x="10373442"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29"/>
          <p:cNvCxnSpPr>
            <a:stCxn id="318" idx="1"/>
            <a:endCxn id="291" idx="3"/>
          </p:cNvCxnSpPr>
          <p:nvPr/>
        </p:nvCxnSpPr>
        <p:spPr>
          <a:xfrm rot="10800000">
            <a:off x="9531016"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325" name="Google Shape;325;p29"/>
          <p:cNvCxnSpPr>
            <a:stCxn id="291" idx="1"/>
            <a:endCxn id="293" idx="3"/>
          </p:cNvCxnSpPr>
          <p:nvPr/>
        </p:nvCxnSpPr>
        <p:spPr>
          <a:xfrm rot="10800000">
            <a:off x="7840791"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326" name="Google Shape;326;p29"/>
          <p:cNvCxnSpPr>
            <a:stCxn id="293" idx="1"/>
            <a:endCxn id="295" idx="3"/>
          </p:cNvCxnSpPr>
          <p:nvPr/>
        </p:nvCxnSpPr>
        <p:spPr>
          <a:xfrm rot="10800000">
            <a:off x="6150565"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327" name="Google Shape;327;p29"/>
          <p:cNvCxnSpPr>
            <a:stCxn id="295" idx="1"/>
            <a:endCxn id="319" idx="3"/>
          </p:cNvCxnSpPr>
          <p:nvPr/>
        </p:nvCxnSpPr>
        <p:spPr>
          <a:xfrm rot="10800000">
            <a:off x="5308140"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328" name="Google Shape;328;p29"/>
          <p:cNvCxnSpPr>
            <a:stCxn id="319" idx="1"/>
            <a:endCxn id="296" idx="3"/>
          </p:cNvCxnSpPr>
          <p:nvPr/>
        </p:nvCxnSpPr>
        <p:spPr>
          <a:xfrm rot="10800000">
            <a:off x="3617914"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329" name="Google Shape;329;p29"/>
          <p:cNvCxnSpPr>
            <a:stCxn id="296" idx="1"/>
            <a:endCxn id="320" idx="3"/>
          </p:cNvCxnSpPr>
          <p:nvPr/>
        </p:nvCxnSpPr>
        <p:spPr>
          <a:xfrm rot="10800000">
            <a:off x="2775489"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330" name="Google Shape;330;p29"/>
          <p:cNvCxnSpPr>
            <a:stCxn id="320" idx="1"/>
            <a:endCxn id="321" idx="3"/>
          </p:cNvCxnSpPr>
          <p:nvPr/>
        </p:nvCxnSpPr>
        <p:spPr>
          <a:xfrm rot="10800000">
            <a:off x="1085263"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331" name="Google Shape;331;p29"/>
          <p:cNvCxnSpPr>
            <a:stCxn id="321" idx="1"/>
            <a:endCxn id="294" idx="0"/>
          </p:cNvCxnSpPr>
          <p:nvPr/>
        </p:nvCxnSpPr>
        <p:spPr>
          <a:xfrm flipH="1">
            <a:off x="213438" y="5767844"/>
            <a:ext cx="267600" cy="313200"/>
          </a:xfrm>
          <a:prstGeom prst="bentConnector2">
            <a:avLst/>
          </a:prstGeom>
          <a:noFill/>
          <a:ln cap="flat" cmpd="sng" w="9525">
            <a:solidFill>
              <a:schemeClr val="dk2"/>
            </a:solidFill>
            <a:prstDash val="solid"/>
            <a:round/>
            <a:headEnd len="med" w="med" type="none"/>
            <a:tailEnd len="med" w="med" type="none"/>
          </a:ln>
        </p:spPr>
      </p:cxnSp>
      <p:sp>
        <p:nvSpPr>
          <p:cNvPr id="332" name="Google Shape;332;p29"/>
          <p:cNvSpPr txBox="1"/>
          <p:nvPr/>
        </p:nvSpPr>
        <p:spPr>
          <a:xfrm>
            <a:off x="9616813" y="5588013"/>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333" name="Google Shape;333;p29"/>
          <p:cNvSpPr txBox="1"/>
          <p:nvPr/>
        </p:nvSpPr>
        <p:spPr>
          <a:xfrm>
            <a:off x="5448238" y="5528688"/>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334" name="Google Shape;334;p29"/>
          <p:cNvSpPr txBox="1"/>
          <p:nvPr/>
        </p:nvSpPr>
        <p:spPr>
          <a:xfrm>
            <a:off x="2898788" y="5541263"/>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335" name="Google Shape;335;p29"/>
          <p:cNvSpPr txBox="1"/>
          <p:nvPr/>
        </p:nvSpPr>
        <p:spPr>
          <a:xfrm>
            <a:off x="327438" y="5435613"/>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336" name="Google Shape;336;p29"/>
          <p:cNvSpPr/>
          <p:nvPr/>
        </p:nvSpPr>
        <p:spPr>
          <a:xfrm>
            <a:off x="7286450" y="4271488"/>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 name="Google Shape;337;p29"/>
          <p:cNvCxnSpPr>
            <a:stCxn id="292" idx="1"/>
            <a:endCxn id="336" idx="3"/>
          </p:cNvCxnSpPr>
          <p:nvPr/>
        </p:nvCxnSpPr>
        <p:spPr>
          <a:xfrm rot="10800000">
            <a:off x="7890642" y="4543888"/>
            <a:ext cx="524700" cy="0"/>
          </a:xfrm>
          <a:prstGeom prst="straightConnector1">
            <a:avLst/>
          </a:prstGeom>
          <a:noFill/>
          <a:ln cap="flat" cmpd="sng" w="9525">
            <a:solidFill>
              <a:schemeClr val="dk2"/>
            </a:solidFill>
            <a:prstDash val="solid"/>
            <a:round/>
            <a:headEnd len="med" w="med" type="none"/>
            <a:tailEnd len="med" w="med" type="triangle"/>
          </a:ln>
        </p:spPr>
      </p:cxnSp>
      <p:cxnSp>
        <p:nvCxnSpPr>
          <p:cNvPr id="338" name="Google Shape;338;p29"/>
          <p:cNvCxnSpPr>
            <a:stCxn id="336" idx="1"/>
            <a:endCxn id="294" idx="0"/>
          </p:cNvCxnSpPr>
          <p:nvPr/>
        </p:nvCxnSpPr>
        <p:spPr>
          <a:xfrm flipH="1">
            <a:off x="213650" y="4543888"/>
            <a:ext cx="7072800" cy="1537200"/>
          </a:xfrm>
          <a:prstGeom prst="bentConnector2">
            <a:avLst/>
          </a:prstGeom>
          <a:noFill/>
          <a:ln cap="flat" cmpd="sng" w="9525">
            <a:solidFill>
              <a:schemeClr val="dk2"/>
            </a:solidFill>
            <a:prstDash val="solid"/>
            <a:round/>
            <a:headEnd len="med" w="med" type="none"/>
            <a:tailEnd len="med" w="med" type="none"/>
          </a:ln>
        </p:spPr>
      </p:cxnSp>
      <p:cxnSp>
        <p:nvCxnSpPr>
          <p:cNvPr id="339" name="Google Shape;339;p29"/>
          <p:cNvCxnSpPr/>
          <p:nvPr/>
        </p:nvCxnSpPr>
        <p:spPr>
          <a:xfrm rot="5400000">
            <a:off x="1954550" y="5427800"/>
            <a:ext cx="2027700" cy="10200"/>
          </a:xfrm>
          <a:prstGeom prst="bentConnector3">
            <a:avLst>
              <a:gd fmla="val 50000" name="adj1"/>
            </a:avLst>
          </a:prstGeom>
          <a:noFill/>
          <a:ln cap="flat" cmpd="sng" w="9525">
            <a:solidFill>
              <a:schemeClr val="dk2"/>
            </a:solidFill>
            <a:prstDash val="dot"/>
            <a:round/>
            <a:headEnd len="med" w="med" type="none"/>
            <a:tailEnd len="med" w="med" type="none"/>
          </a:ln>
        </p:spPr>
      </p:cxnSp>
      <p:sp>
        <p:nvSpPr>
          <p:cNvPr id="317" name="Google Shape;317;p29"/>
          <p:cNvSpPr txBox="1"/>
          <p:nvPr/>
        </p:nvSpPr>
        <p:spPr>
          <a:xfrm>
            <a:off x="10268138" y="2425975"/>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txBox="1"/>
          <p:nvPr>
            <p:ph type="title"/>
          </p:nvPr>
        </p:nvSpPr>
        <p:spPr>
          <a:xfrm>
            <a:off x="1200179" y="193949"/>
            <a:ext cx="7899900" cy="588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2. Agree </a:t>
            </a:r>
            <a:r>
              <a:rPr lang="en-US"/>
              <a:t>Offboarding</a:t>
            </a:r>
            <a:endParaRPr/>
          </a:p>
        </p:txBody>
      </p:sp>
      <p:sp>
        <p:nvSpPr>
          <p:cNvPr id="346" name="Google Shape;346;p30"/>
          <p:cNvSpPr txBox="1"/>
          <p:nvPr>
            <p:ph idx="12" type="sldNum"/>
          </p:nvPr>
        </p:nvSpPr>
        <p:spPr>
          <a:xfrm>
            <a:off x="8495157" y="4658383"/>
            <a:ext cx="344100" cy="33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47" name="Google Shape;347;p30"/>
          <p:cNvSpPr/>
          <p:nvPr/>
        </p:nvSpPr>
        <p:spPr>
          <a:xfrm>
            <a:off x="895350"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latin typeface="Nunito"/>
                <a:ea typeface="Nunito"/>
                <a:cs typeface="Nunito"/>
                <a:sym typeface="Nunito"/>
              </a:rPr>
              <a:t>Agent Network informs Legal of a termination</a:t>
            </a:r>
            <a:endParaRPr sz="1300">
              <a:latin typeface="Nunito"/>
              <a:ea typeface="Nunito"/>
              <a:cs typeface="Nunito"/>
              <a:sym typeface="Nunito"/>
            </a:endParaRPr>
          </a:p>
        </p:txBody>
      </p:sp>
      <p:sp>
        <p:nvSpPr>
          <p:cNvPr id="348" name="Google Shape;348;p30"/>
          <p:cNvSpPr/>
          <p:nvPr/>
        </p:nvSpPr>
        <p:spPr>
          <a:xfrm>
            <a:off x="296889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Legal issue formal notice</a:t>
            </a:r>
            <a:endParaRPr>
              <a:latin typeface="Nunito"/>
              <a:ea typeface="Nunito"/>
              <a:cs typeface="Nunito"/>
              <a:sym typeface="Nunito"/>
            </a:endParaRPr>
          </a:p>
        </p:txBody>
      </p:sp>
      <p:sp>
        <p:nvSpPr>
          <p:cNvPr id="349" name="Google Shape;349;p30"/>
          <p:cNvSpPr/>
          <p:nvPr/>
        </p:nvSpPr>
        <p:spPr>
          <a:xfrm>
            <a:off x="2968892" y="27133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latin typeface="Nunito"/>
                <a:ea typeface="Nunito"/>
                <a:cs typeface="Nunito"/>
                <a:sym typeface="Nunito"/>
              </a:rPr>
              <a:t>Termination status updated</a:t>
            </a:r>
            <a:endParaRPr sz="1500">
              <a:latin typeface="Nunito"/>
              <a:ea typeface="Nunito"/>
              <a:cs typeface="Nunito"/>
              <a:sym typeface="Nunito"/>
            </a:endParaRPr>
          </a:p>
        </p:txBody>
      </p:sp>
      <p:sp>
        <p:nvSpPr>
          <p:cNvPr id="350" name="Google Shape;350;p30"/>
          <p:cNvSpPr/>
          <p:nvPr/>
        </p:nvSpPr>
        <p:spPr>
          <a:xfrm>
            <a:off x="9257788" y="27133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Finance processes payments</a:t>
            </a:r>
            <a:endParaRPr>
              <a:latin typeface="Nunito"/>
              <a:ea typeface="Nunito"/>
              <a:cs typeface="Nunito"/>
              <a:sym typeface="Nunito"/>
            </a:endParaRPr>
          </a:p>
        </p:txBody>
      </p:sp>
      <p:sp>
        <p:nvSpPr>
          <p:cNvPr id="351" name="Google Shape;351;p30"/>
          <p:cNvSpPr/>
          <p:nvPr/>
        </p:nvSpPr>
        <p:spPr>
          <a:xfrm>
            <a:off x="5065200" y="27133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Teams are informed</a:t>
            </a:r>
            <a:endParaRPr>
              <a:latin typeface="Nunito"/>
              <a:ea typeface="Nunito"/>
              <a:cs typeface="Nunito"/>
              <a:sym typeface="Nunito"/>
            </a:endParaRPr>
          </a:p>
        </p:txBody>
      </p:sp>
      <p:cxnSp>
        <p:nvCxnSpPr>
          <p:cNvPr id="352" name="Google Shape;352;p30"/>
          <p:cNvCxnSpPr>
            <a:stCxn id="347" idx="3"/>
            <a:endCxn id="348" idx="1"/>
          </p:cNvCxnSpPr>
          <p:nvPr/>
        </p:nvCxnSpPr>
        <p:spPr>
          <a:xfrm>
            <a:off x="2347350" y="1721481"/>
            <a:ext cx="621600" cy="0"/>
          </a:xfrm>
          <a:prstGeom prst="straightConnector1">
            <a:avLst/>
          </a:prstGeom>
          <a:noFill/>
          <a:ln cap="flat" cmpd="sng" w="9525">
            <a:solidFill>
              <a:schemeClr val="dk2"/>
            </a:solidFill>
            <a:prstDash val="solid"/>
            <a:round/>
            <a:headEnd len="med" w="med" type="none"/>
            <a:tailEnd len="med" w="med" type="stealth"/>
          </a:ln>
        </p:spPr>
      </p:cxnSp>
      <p:sp>
        <p:nvSpPr>
          <p:cNvPr id="353" name="Google Shape;353;p30"/>
          <p:cNvSpPr/>
          <p:nvPr/>
        </p:nvSpPr>
        <p:spPr>
          <a:xfrm>
            <a:off x="504249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ARM/ARR send to agent to sign</a:t>
            </a:r>
            <a:endParaRPr>
              <a:latin typeface="Nunito"/>
              <a:ea typeface="Nunito"/>
              <a:cs typeface="Nunito"/>
              <a:sym typeface="Nunito"/>
            </a:endParaRPr>
          </a:p>
        </p:txBody>
      </p:sp>
      <p:cxnSp>
        <p:nvCxnSpPr>
          <p:cNvPr id="354" name="Google Shape;354;p30"/>
          <p:cNvCxnSpPr>
            <a:endCxn id="353" idx="1"/>
          </p:cNvCxnSpPr>
          <p:nvPr/>
        </p:nvCxnSpPr>
        <p:spPr>
          <a:xfrm>
            <a:off x="4420896" y="1721481"/>
            <a:ext cx="621600" cy="0"/>
          </a:xfrm>
          <a:prstGeom prst="straightConnector1">
            <a:avLst/>
          </a:prstGeom>
          <a:noFill/>
          <a:ln cap="flat" cmpd="sng" w="9525">
            <a:solidFill>
              <a:schemeClr val="dk2"/>
            </a:solidFill>
            <a:prstDash val="solid"/>
            <a:round/>
            <a:headEnd len="med" w="med" type="none"/>
            <a:tailEnd len="med" w="med" type="stealth"/>
          </a:ln>
        </p:spPr>
      </p:cxnSp>
      <p:sp>
        <p:nvSpPr>
          <p:cNvPr id="355" name="Google Shape;355;p30"/>
          <p:cNvSpPr/>
          <p:nvPr/>
        </p:nvSpPr>
        <p:spPr>
          <a:xfrm>
            <a:off x="711604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Agent signs</a:t>
            </a:r>
            <a:endParaRPr>
              <a:latin typeface="Nunito"/>
              <a:ea typeface="Nunito"/>
              <a:cs typeface="Nunito"/>
              <a:sym typeface="Nunito"/>
            </a:endParaRPr>
          </a:p>
        </p:txBody>
      </p:sp>
      <p:cxnSp>
        <p:nvCxnSpPr>
          <p:cNvPr id="356" name="Google Shape;356;p30"/>
          <p:cNvCxnSpPr>
            <a:endCxn id="355" idx="1"/>
          </p:cNvCxnSpPr>
          <p:nvPr/>
        </p:nvCxnSpPr>
        <p:spPr>
          <a:xfrm>
            <a:off x="6494446" y="1721481"/>
            <a:ext cx="621600" cy="0"/>
          </a:xfrm>
          <a:prstGeom prst="straightConnector1">
            <a:avLst/>
          </a:prstGeom>
          <a:noFill/>
          <a:ln cap="flat" cmpd="sng" w="9525">
            <a:solidFill>
              <a:schemeClr val="dk2"/>
            </a:solidFill>
            <a:prstDash val="solid"/>
            <a:round/>
            <a:headEnd len="med" w="med" type="none"/>
            <a:tailEnd len="med" w="med" type="stealth"/>
          </a:ln>
        </p:spPr>
      </p:cxnSp>
      <p:sp>
        <p:nvSpPr>
          <p:cNvPr id="357" name="Google Shape;357;p30"/>
          <p:cNvSpPr/>
          <p:nvPr/>
        </p:nvSpPr>
        <p:spPr>
          <a:xfrm>
            <a:off x="7161496" y="27133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Decommission tasks start</a:t>
            </a:r>
            <a:endParaRPr>
              <a:latin typeface="Nunito"/>
              <a:ea typeface="Nunito"/>
              <a:cs typeface="Nunito"/>
              <a:sym typeface="Nunito"/>
            </a:endParaRPr>
          </a:p>
        </p:txBody>
      </p:sp>
      <p:sp>
        <p:nvSpPr>
          <p:cNvPr id="358" name="Google Shape;358;p30"/>
          <p:cNvSpPr/>
          <p:nvPr/>
        </p:nvSpPr>
        <p:spPr>
          <a:xfrm>
            <a:off x="9257800" y="4054625"/>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Automated system triggers</a:t>
            </a:r>
            <a:endParaRPr>
              <a:latin typeface="Nunito"/>
              <a:ea typeface="Nunito"/>
              <a:cs typeface="Nunito"/>
              <a:sym typeface="Nunito"/>
            </a:endParaRPr>
          </a:p>
        </p:txBody>
      </p:sp>
      <p:cxnSp>
        <p:nvCxnSpPr>
          <p:cNvPr id="359" name="Google Shape;359;p30"/>
          <p:cNvCxnSpPr>
            <a:stCxn id="348" idx="2"/>
            <a:endCxn id="349" idx="0"/>
          </p:cNvCxnSpPr>
          <p:nvPr/>
        </p:nvCxnSpPr>
        <p:spPr>
          <a:xfrm>
            <a:off x="3694896" y="2157081"/>
            <a:ext cx="0" cy="556200"/>
          </a:xfrm>
          <a:prstGeom prst="straightConnector1">
            <a:avLst/>
          </a:prstGeom>
          <a:noFill/>
          <a:ln cap="flat" cmpd="sng" w="9525">
            <a:solidFill>
              <a:schemeClr val="dk2"/>
            </a:solidFill>
            <a:prstDash val="solid"/>
            <a:round/>
            <a:headEnd len="med" w="med" type="none"/>
            <a:tailEnd len="med" w="med" type="stealth"/>
          </a:ln>
        </p:spPr>
      </p:cxnSp>
      <p:cxnSp>
        <p:nvCxnSpPr>
          <p:cNvPr id="360" name="Google Shape;360;p30"/>
          <p:cNvCxnSpPr/>
          <p:nvPr/>
        </p:nvCxnSpPr>
        <p:spPr>
          <a:xfrm>
            <a:off x="4420896" y="3148950"/>
            <a:ext cx="621600" cy="0"/>
          </a:xfrm>
          <a:prstGeom prst="straightConnector1">
            <a:avLst/>
          </a:prstGeom>
          <a:noFill/>
          <a:ln cap="flat" cmpd="sng" w="9525">
            <a:solidFill>
              <a:schemeClr val="dk2"/>
            </a:solidFill>
            <a:prstDash val="solid"/>
            <a:round/>
            <a:headEnd len="med" w="med" type="none"/>
            <a:tailEnd len="med" w="med" type="stealth"/>
          </a:ln>
        </p:spPr>
      </p:cxnSp>
      <p:sp>
        <p:nvSpPr>
          <p:cNvPr id="361" name="Google Shape;361;p30"/>
          <p:cNvSpPr/>
          <p:nvPr/>
        </p:nvSpPr>
        <p:spPr>
          <a:xfrm>
            <a:off x="7585546" y="4217825"/>
            <a:ext cx="6039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62" name="Google Shape;362;p30"/>
          <p:cNvSpPr txBox="1"/>
          <p:nvPr/>
        </p:nvSpPr>
        <p:spPr>
          <a:xfrm>
            <a:off x="7303550" y="4669900"/>
            <a:ext cx="122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Mark as c</a:t>
            </a:r>
            <a:r>
              <a:rPr lang="en-US">
                <a:latin typeface="Nunito SemiBold"/>
                <a:ea typeface="Nunito SemiBold"/>
                <a:cs typeface="Nunito SemiBold"/>
                <a:sym typeface="Nunito SemiBold"/>
              </a:rPr>
              <a:t>omplete?</a:t>
            </a:r>
            <a:endParaRPr>
              <a:latin typeface="Nunito SemiBold"/>
              <a:ea typeface="Nunito SemiBold"/>
              <a:cs typeface="Nunito SemiBold"/>
              <a:sym typeface="Nunito SemiBold"/>
            </a:endParaRPr>
          </a:p>
        </p:txBody>
      </p:sp>
      <p:cxnSp>
        <p:nvCxnSpPr>
          <p:cNvPr id="363" name="Google Shape;363;p30"/>
          <p:cNvCxnSpPr>
            <a:stCxn id="361" idx="3"/>
            <a:endCxn id="358" idx="1"/>
          </p:cNvCxnSpPr>
          <p:nvPr/>
        </p:nvCxnSpPr>
        <p:spPr>
          <a:xfrm>
            <a:off x="8189446" y="4490225"/>
            <a:ext cx="1068300" cy="0"/>
          </a:xfrm>
          <a:prstGeom prst="straightConnector1">
            <a:avLst/>
          </a:prstGeom>
          <a:noFill/>
          <a:ln cap="flat" cmpd="sng" w="9525">
            <a:solidFill>
              <a:schemeClr val="dk2"/>
            </a:solidFill>
            <a:prstDash val="solid"/>
            <a:round/>
            <a:headEnd len="med" w="med" type="none"/>
            <a:tailEnd len="med" w="med" type="stealth"/>
          </a:ln>
        </p:spPr>
      </p:cxnSp>
      <p:cxnSp>
        <p:nvCxnSpPr>
          <p:cNvPr id="364" name="Google Shape;364;p30"/>
          <p:cNvCxnSpPr>
            <a:stCxn id="351" idx="3"/>
            <a:endCxn id="357" idx="1"/>
          </p:cNvCxnSpPr>
          <p:nvPr/>
        </p:nvCxnSpPr>
        <p:spPr>
          <a:xfrm>
            <a:off x="6517200" y="3148950"/>
            <a:ext cx="644400" cy="0"/>
          </a:xfrm>
          <a:prstGeom prst="straightConnector1">
            <a:avLst/>
          </a:prstGeom>
          <a:noFill/>
          <a:ln cap="flat" cmpd="sng" w="9525">
            <a:solidFill>
              <a:schemeClr val="dk2"/>
            </a:solidFill>
            <a:prstDash val="solid"/>
            <a:round/>
            <a:headEnd len="med" w="med" type="none"/>
            <a:tailEnd len="med" w="med" type="triangle"/>
          </a:ln>
        </p:spPr>
      </p:cxnSp>
      <p:cxnSp>
        <p:nvCxnSpPr>
          <p:cNvPr id="365" name="Google Shape;365;p30"/>
          <p:cNvCxnSpPr>
            <a:stCxn id="357" idx="3"/>
            <a:endCxn id="350" idx="1"/>
          </p:cNvCxnSpPr>
          <p:nvPr/>
        </p:nvCxnSpPr>
        <p:spPr>
          <a:xfrm>
            <a:off x="8613496" y="3148950"/>
            <a:ext cx="644400" cy="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30"/>
          <p:cNvCxnSpPr>
            <a:stCxn id="357" idx="2"/>
            <a:endCxn id="361" idx="0"/>
          </p:cNvCxnSpPr>
          <p:nvPr/>
        </p:nvCxnSpPr>
        <p:spPr>
          <a:xfrm>
            <a:off x="7887496" y="3584550"/>
            <a:ext cx="0" cy="63330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30"/>
          <p:cNvSpPr/>
          <p:nvPr/>
        </p:nvSpPr>
        <p:spPr>
          <a:xfrm>
            <a:off x="918959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Termination letter is filed</a:t>
            </a:r>
            <a:endParaRPr>
              <a:latin typeface="Nunito"/>
              <a:ea typeface="Nunito"/>
              <a:cs typeface="Nunito"/>
              <a:sym typeface="Nunito"/>
            </a:endParaRPr>
          </a:p>
        </p:txBody>
      </p:sp>
      <p:cxnSp>
        <p:nvCxnSpPr>
          <p:cNvPr id="368" name="Google Shape;368;p30"/>
          <p:cNvCxnSpPr>
            <a:stCxn id="355" idx="3"/>
            <a:endCxn id="367" idx="1"/>
          </p:cNvCxnSpPr>
          <p:nvPr/>
        </p:nvCxnSpPr>
        <p:spPr>
          <a:xfrm>
            <a:off x="8568046" y="1721481"/>
            <a:ext cx="621600" cy="0"/>
          </a:xfrm>
          <a:prstGeom prst="straightConnector1">
            <a:avLst/>
          </a:prstGeom>
          <a:noFill/>
          <a:ln cap="flat" cmpd="sng" w="9525">
            <a:solidFill>
              <a:schemeClr val="dk2"/>
            </a:solidFill>
            <a:prstDash val="solid"/>
            <a:round/>
            <a:headEnd len="med" w="med" type="none"/>
            <a:tailEnd len="med" w="med" type="triangle"/>
          </a:ln>
        </p:spPr>
      </p:cxnSp>
      <p:sp>
        <p:nvSpPr>
          <p:cNvPr id="369" name="Google Shape;369;p30"/>
          <p:cNvSpPr/>
          <p:nvPr/>
        </p:nvSpPr>
        <p:spPr>
          <a:xfrm>
            <a:off x="10672950" y="5395908"/>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System marks agent inactive</a:t>
            </a:r>
            <a:endParaRPr>
              <a:latin typeface="Nunito"/>
              <a:ea typeface="Nunito"/>
              <a:cs typeface="Nunito"/>
              <a:sym typeface="Nunito"/>
            </a:endParaRPr>
          </a:p>
        </p:txBody>
      </p:sp>
      <p:sp>
        <p:nvSpPr>
          <p:cNvPr id="370" name="Google Shape;370;p30"/>
          <p:cNvSpPr/>
          <p:nvPr/>
        </p:nvSpPr>
        <p:spPr>
          <a:xfrm>
            <a:off x="168575" y="1547300"/>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txBox="1"/>
          <p:nvPr/>
        </p:nvSpPr>
        <p:spPr>
          <a:xfrm>
            <a:off x="-45100" y="837750"/>
            <a:ext cx="1037700" cy="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Agent wants to leave KOKO</a:t>
            </a:r>
            <a:endParaRPr sz="1100">
              <a:latin typeface="Nunito SemiBold"/>
              <a:ea typeface="Nunito SemiBold"/>
              <a:cs typeface="Nunito SemiBold"/>
              <a:sym typeface="Nunito SemiBold"/>
            </a:endParaRPr>
          </a:p>
        </p:txBody>
      </p:sp>
      <p:sp>
        <p:nvSpPr>
          <p:cNvPr id="372" name="Google Shape;372;p30"/>
          <p:cNvSpPr/>
          <p:nvPr/>
        </p:nvSpPr>
        <p:spPr>
          <a:xfrm>
            <a:off x="168575" y="2250650"/>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txBox="1"/>
          <p:nvPr/>
        </p:nvSpPr>
        <p:spPr>
          <a:xfrm>
            <a:off x="-197500" y="2437950"/>
            <a:ext cx="1037700" cy="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KOKO decides to terminate shop</a:t>
            </a:r>
            <a:endParaRPr sz="1100">
              <a:latin typeface="Nunito SemiBold"/>
              <a:ea typeface="Nunito SemiBold"/>
              <a:cs typeface="Nunito SemiBold"/>
              <a:sym typeface="Nunito SemiBold"/>
            </a:endParaRPr>
          </a:p>
        </p:txBody>
      </p:sp>
      <p:cxnSp>
        <p:nvCxnSpPr>
          <p:cNvPr id="374" name="Google Shape;374;p30"/>
          <p:cNvCxnSpPr>
            <a:stCxn id="370" idx="6"/>
            <a:endCxn id="347" idx="1"/>
          </p:cNvCxnSpPr>
          <p:nvPr/>
        </p:nvCxnSpPr>
        <p:spPr>
          <a:xfrm>
            <a:off x="369875" y="1653950"/>
            <a:ext cx="525600" cy="67500"/>
          </a:xfrm>
          <a:prstGeom prst="bentConnector3">
            <a:avLst>
              <a:gd fmla="val 49988" name="adj1"/>
            </a:avLst>
          </a:prstGeom>
          <a:noFill/>
          <a:ln cap="flat" cmpd="sng" w="9525">
            <a:solidFill>
              <a:schemeClr val="dk2"/>
            </a:solidFill>
            <a:prstDash val="solid"/>
            <a:round/>
            <a:headEnd len="med" w="med" type="none"/>
            <a:tailEnd len="med" w="med" type="stealth"/>
          </a:ln>
        </p:spPr>
      </p:cxnSp>
      <p:cxnSp>
        <p:nvCxnSpPr>
          <p:cNvPr id="375" name="Google Shape;375;p30"/>
          <p:cNvCxnSpPr>
            <a:stCxn id="372" idx="6"/>
            <a:endCxn id="347" idx="1"/>
          </p:cNvCxnSpPr>
          <p:nvPr/>
        </p:nvCxnSpPr>
        <p:spPr>
          <a:xfrm flipH="1" rot="10800000">
            <a:off x="369875" y="1721600"/>
            <a:ext cx="525600" cy="635700"/>
          </a:xfrm>
          <a:prstGeom prst="bentConnector3">
            <a:avLst>
              <a:gd fmla="val 49988" name="adj1"/>
            </a:avLst>
          </a:prstGeom>
          <a:noFill/>
          <a:ln cap="flat" cmpd="sng" w="9525">
            <a:solidFill>
              <a:schemeClr val="dk2"/>
            </a:solidFill>
            <a:prstDash val="solid"/>
            <a:round/>
            <a:headEnd len="med" w="med" type="none"/>
            <a:tailEnd len="med" w="med" type="stealth"/>
          </a:ln>
        </p:spPr>
      </p:cxnSp>
      <p:sp>
        <p:nvSpPr>
          <p:cNvPr id="376" name="Google Shape;376;p30"/>
          <p:cNvSpPr/>
          <p:nvPr/>
        </p:nvSpPr>
        <p:spPr>
          <a:xfrm>
            <a:off x="9788350" y="146075"/>
            <a:ext cx="2091000" cy="266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Offline process for MVP</a:t>
            </a:r>
            <a:endParaRPr/>
          </a:p>
        </p:txBody>
      </p:sp>
      <p:sp>
        <p:nvSpPr>
          <p:cNvPr id="377" name="Google Shape;377;p30"/>
          <p:cNvSpPr/>
          <p:nvPr/>
        </p:nvSpPr>
        <p:spPr>
          <a:xfrm>
            <a:off x="9788350" y="527075"/>
            <a:ext cx="2091000" cy="266700"/>
          </a:xfrm>
          <a:prstGeom prst="rect">
            <a:avLst/>
          </a:prstGeom>
          <a:solidFill>
            <a:srgbClr val="65D9F8"/>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Online process for MVP</a:t>
            </a:r>
            <a:endParaRPr/>
          </a:p>
        </p:txBody>
      </p:sp>
      <p:sp>
        <p:nvSpPr>
          <p:cNvPr id="378" name="Google Shape;378;p30"/>
          <p:cNvSpPr txBox="1"/>
          <p:nvPr/>
        </p:nvSpPr>
        <p:spPr>
          <a:xfrm>
            <a:off x="840200" y="4232675"/>
            <a:ext cx="2906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Decommission Tasks: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Retrieve KP</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Modifications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Collect cookers and canisters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Retrieve branding </a:t>
            </a:r>
            <a:endParaRPr>
              <a:latin typeface="Nunito SemiBold"/>
              <a:ea typeface="Nunito SemiBold"/>
              <a:cs typeface="Nunito SemiBold"/>
              <a:sym typeface="Nunito SemiBold"/>
            </a:endParaRPr>
          </a:p>
        </p:txBody>
      </p:sp>
      <p:sp>
        <p:nvSpPr>
          <p:cNvPr id="379" name="Google Shape;379;p30"/>
          <p:cNvSpPr/>
          <p:nvPr/>
        </p:nvSpPr>
        <p:spPr>
          <a:xfrm>
            <a:off x="11097000" y="4217825"/>
            <a:ext cx="603900" cy="544800"/>
          </a:xfrm>
          <a:prstGeom prst="diamond">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80" name="Google Shape;380;p30"/>
          <p:cNvSpPr txBox="1"/>
          <p:nvPr/>
        </p:nvSpPr>
        <p:spPr>
          <a:xfrm>
            <a:off x="10863900" y="3522025"/>
            <a:ext cx="122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Shop </a:t>
            </a:r>
            <a:r>
              <a:rPr lang="en-US" u="sng">
                <a:latin typeface="Nunito SemiBold"/>
                <a:ea typeface="Nunito SemiBold"/>
                <a:cs typeface="Nunito SemiBold"/>
                <a:sym typeface="Nunito SemiBold"/>
              </a:rPr>
              <a:t>and</a:t>
            </a:r>
            <a:r>
              <a:rPr lang="en-US">
                <a:latin typeface="Nunito SemiBold"/>
                <a:ea typeface="Nunito SemiBold"/>
                <a:cs typeface="Nunito SemiBold"/>
                <a:sym typeface="Nunito SemiBold"/>
              </a:rPr>
              <a:t> agent termination?</a:t>
            </a:r>
            <a:endParaRPr>
              <a:latin typeface="Nunito SemiBold"/>
              <a:ea typeface="Nunito SemiBold"/>
              <a:cs typeface="Nunito SemiBold"/>
              <a:sym typeface="Nunito SemiBold"/>
            </a:endParaRPr>
          </a:p>
        </p:txBody>
      </p:sp>
      <p:cxnSp>
        <p:nvCxnSpPr>
          <p:cNvPr id="381" name="Google Shape;381;p30"/>
          <p:cNvCxnSpPr>
            <a:stCxn id="358" idx="3"/>
          </p:cNvCxnSpPr>
          <p:nvPr/>
        </p:nvCxnSpPr>
        <p:spPr>
          <a:xfrm flipH="1" rot="10800000">
            <a:off x="10709800" y="4474625"/>
            <a:ext cx="454800" cy="15600"/>
          </a:xfrm>
          <a:prstGeom prst="straightConnector1">
            <a:avLst/>
          </a:prstGeom>
          <a:noFill/>
          <a:ln cap="flat" cmpd="sng" w="9525">
            <a:solidFill>
              <a:schemeClr val="dk2"/>
            </a:solidFill>
            <a:prstDash val="solid"/>
            <a:round/>
            <a:headEnd len="med" w="med" type="none"/>
            <a:tailEnd len="med" w="med" type="stealth"/>
          </a:ln>
        </p:spPr>
      </p:cxnSp>
      <p:cxnSp>
        <p:nvCxnSpPr>
          <p:cNvPr id="382" name="Google Shape;382;p30"/>
          <p:cNvCxnSpPr>
            <a:stCxn id="379" idx="2"/>
            <a:endCxn id="369" idx="0"/>
          </p:cNvCxnSpPr>
          <p:nvPr/>
        </p:nvCxnSpPr>
        <p:spPr>
          <a:xfrm>
            <a:off x="11398950" y="4762625"/>
            <a:ext cx="0" cy="633300"/>
          </a:xfrm>
          <a:prstGeom prst="straightConnector1">
            <a:avLst/>
          </a:prstGeom>
          <a:noFill/>
          <a:ln cap="flat" cmpd="sng" w="9525">
            <a:solidFill>
              <a:schemeClr val="dk2"/>
            </a:solidFill>
            <a:prstDash val="solid"/>
            <a:round/>
            <a:headEnd len="med" w="med" type="none"/>
            <a:tailEnd len="med" w="med" type="stealth"/>
          </a:ln>
        </p:spPr>
      </p:cxnSp>
      <p:sp>
        <p:nvSpPr>
          <p:cNvPr id="383" name="Google Shape;383;p30"/>
          <p:cNvSpPr txBox="1"/>
          <p:nvPr/>
        </p:nvSpPr>
        <p:spPr>
          <a:xfrm>
            <a:off x="7752675" y="5505250"/>
            <a:ext cx="2505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Automated system triggers:</a:t>
            </a:r>
            <a:endParaRPr sz="900">
              <a:latin typeface="Nunito SemiBold"/>
              <a:ea typeface="Nunito SemiBold"/>
              <a:cs typeface="Nunito SemiBold"/>
              <a:sym typeface="Nunito SemiBold"/>
            </a:endParaRPr>
          </a:p>
          <a:p>
            <a:pPr indent="-285750" lvl="0" marL="457200" rtl="0" algn="l">
              <a:spcBef>
                <a:spcPts val="0"/>
              </a:spcBef>
              <a:spcAft>
                <a:spcPts val="0"/>
              </a:spcAft>
              <a:buSzPts val="900"/>
              <a:buFont typeface="Nunito SemiBold"/>
              <a:buChar char="-"/>
            </a:pPr>
            <a:r>
              <a:rPr lang="en-US" sz="900">
                <a:latin typeface="Nunito SemiBold"/>
                <a:ea typeface="Nunito SemiBold"/>
                <a:cs typeface="Nunito SemiBold"/>
                <a:sym typeface="Nunito SemiBold"/>
              </a:rPr>
              <a:t>Update Odoo agent and shop status for monthly statements</a:t>
            </a:r>
            <a:endParaRPr sz="900">
              <a:latin typeface="Nunito SemiBold"/>
              <a:ea typeface="Nunito SemiBold"/>
              <a:cs typeface="Nunito SemiBold"/>
              <a:sym typeface="Nunito SemiBold"/>
            </a:endParaRPr>
          </a:p>
          <a:p>
            <a:pPr indent="-285750" lvl="0" marL="457200" rtl="0" algn="l">
              <a:spcBef>
                <a:spcPts val="0"/>
              </a:spcBef>
              <a:spcAft>
                <a:spcPts val="0"/>
              </a:spcAft>
              <a:buSzPts val="900"/>
              <a:buFont typeface="Nunito SemiBold"/>
              <a:buChar char="-"/>
            </a:pPr>
            <a:r>
              <a:rPr lang="en-US" sz="900">
                <a:latin typeface="Nunito SemiBold"/>
                <a:ea typeface="Nunito SemiBold"/>
                <a:cs typeface="Nunito SemiBold"/>
                <a:sym typeface="Nunito SemiBold"/>
              </a:rPr>
              <a:t>Adjust min/max values</a:t>
            </a:r>
            <a:endParaRPr sz="900">
              <a:latin typeface="Nunito SemiBold"/>
              <a:ea typeface="Nunito SemiBold"/>
              <a:cs typeface="Nunito SemiBold"/>
              <a:sym typeface="Nunito SemiBold"/>
            </a:endParaRPr>
          </a:p>
          <a:p>
            <a:pPr indent="-285750" lvl="0" marL="457200" rtl="0" algn="l">
              <a:spcBef>
                <a:spcPts val="0"/>
              </a:spcBef>
              <a:spcAft>
                <a:spcPts val="0"/>
              </a:spcAft>
              <a:buSzPts val="900"/>
              <a:buFont typeface="Nunito SemiBold"/>
              <a:buChar char="-"/>
            </a:pPr>
            <a:r>
              <a:rPr lang="en-US" sz="900">
                <a:latin typeface="Nunito SemiBold"/>
                <a:ea typeface="Nunito SemiBold"/>
                <a:cs typeface="Nunito SemiBold"/>
                <a:sym typeface="Nunito SemiBold"/>
              </a:rPr>
              <a:t>Unassign KP from a shop</a:t>
            </a:r>
            <a:endParaRPr sz="900">
              <a:latin typeface="Nunito SemiBold"/>
              <a:ea typeface="Nunito SemiBold"/>
              <a:cs typeface="Nunito SemiBold"/>
              <a:sym typeface="Nunito SemiBold"/>
            </a:endParaRPr>
          </a:p>
        </p:txBody>
      </p:sp>
      <p:sp>
        <p:nvSpPr>
          <p:cNvPr id="384" name="Google Shape;384;p30"/>
          <p:cNvSpPr/>
          <p:nvPr/>
        </p:nvSpPr>
        <p:spPr>
          <a:xfrm>
            <a:off x="826775" y="1155000"/>
            <a:ext cx="11266800" cy="12318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800">
                <a:solidFill>
                  <a:srgbClr val="FF0000"/>
                </a:solidFill>
              </a:rPr>
              <a:t>The correct tobe  </a:t>
            </a:r>
            <a:r>
              <a:rPr lang="en-US" sz="800">
                <a:solidFill>
                  <a:srgbClr val="FF0000"/>
                </a:solidFill>
              </a:rPr>
              <a:t>process</a:t>
            </a:r>
            <a:r>
              <a:rPr lang="en-US" sz="800">
                <a:solidFill>
                  <a:srgbClr val="FF0000"/>
                </a:solidFill>
              </a:rPr>
              <a:t> is </a:t>
            </a:r>
            <a:endParaRPr sz="800">
              <a:solidFill>
                <a:srgbClr val="FF0000"/>
              </a:solidFill>
            </a:endParaRPr>
          </a:p>
          <a:p>
            <a:pPr indent="0" lvl="0" marL="0" rtl="0" algn="r">
              <a:spcBef>
                <a:spcPts val="0"/>
              </a:spcBef>
              <a:spcAft>
                <a:spcPts val="0"/>
              </a:spcAft>
              <a:buNone/>
            </a:pPr>
            <a:r>
              <a:rPr lang="en-US" sz="800">
                <a:solidFill>
                  <a:srgbClr val="FF0000"/>
                </a:solidFill>
              </a:rPr>
              <a:t>still being worked through </a:t>
            </a:r>
            <a:endParaRPr sz="800">
              <a:solidFill>
                <a:srgbClr val="FF0000"/>
              </a:solidFill>
            </a:endParaRPr>
          </a:p>
          <a:p>
            <a:pPr indent="0" lvl="0" marL="0" rtl="0" algn="r">
              <a:spcBef>
                <a:spcPts val="0"/>
              </a:spcBef>
              <a:spcAft>
                <a:spcPts val="0"/>
              </a:spcAft>
              <a:buNone/>
            </a:pPr>
            <a:r>
              <a:rPr lang="en-US" sz="800">
                <a:solidFill>
                  <a:srgbClr val="FF0000"/>
                </a:solidFill>
              </a:rPr>
              <a:t>by Legal and Agent </a:t>
            </a:r>
            <a:endParaRPr sz="800">
              <a:solidFill>
                <a:srgbClr val="FF0000"/>
              </a:solidFill>
            </a:endParaRPr>
          </a:p>
          <a:p>
            <a:pPr indent="0" lvl="0" marL="0" rtl="0" algn="r">
              <a:spcBef>
                <a:spcPts val="0"/>
              </a:spcBef>
              <a:spcAft>
                <a:spcPts val="0"/>
              </a:spcAft>
              <a:buNone/>
            </a:pPr>
            <a:r>
              <a:rPr lang="en-US" sz="800">
                <a:solidFill>
                  <a:srgbClr val="FF0000"/>
                </a:solidFill>
              </a:rPr>
              <a:t>Network but the on system</a:t>
            </a:r>
            <a:endParaRPr sz="800">
              <a:solidFill>
                <a:srgbClr val="FF0000"/>
              </a:solidFill>
            </a:endParaRPr>
          </a:p>
          <a:p>
            <a:pPr indent="0" lvl="0" marL="0" rtl="0" algn="r">
              <a:spcBef>
                <a:spcPts val="0"/>
              </a:spcBef>
              <a:spcAft>
                <a:spcPts val="0"/>
              </a:spcAft>
              <a:buNone/>
            </a:pPr>
            <a:r>
              <a:rPr lang="en-US" sz="800">
                <a:solidFill>
                  <a:srgbClr val="FF0000"/>
                </a:solidFill>
              </a:rPr>
              <a:t>process assumes the</a:t>
            </a:r>
            <a:endParaRPr sz="800">
              <a:solidFill>
                <a:srgbClr val="FF0000"/>
              </a:solidFill>
            </a:endParaRPr>
          </a:p>
          <a:p>
            <a:pPr indent="0" lvl="0" marL="0" rtl="0" algn="r">
              <a:spcBef>
                <a:spcPts val="0"/>
              </a:spcBef>
              <a:spcAft>
                <a:spcPts val="0"/>
              </a:spcAft>
              <a:buNone/>
            </a:pPr>
            <a:r>
              <a:rPr lang="en-US" sz="800">
                <a:solidFill>
                  <a:srgbClr val="FF0000"/>
                </a:solidFill>
              </a:rPr>
              <a:t>termination is approved</a:t>
            </a:r>
            <a:endParaRPr sz="800">
              <a:solidFill>
                <a:srgbClr val="FF0000"/>
              </a:solidFill>
            </a:endParaRPr>
          </a:p>
          <a:p>
            <a:pPr indent="0" lvl="0" marL="0" rtl="0" algn="r">
              <a:spcBef>
                <a:spcPts val="0"/>
              </a:spcBef>
              <a:spcAft>
                <a:spcPts val="0"/>
              </a:spcAft>
              <a:buNone/>
            </a:pPr>
            <a:r>
              <a:rPr lang="en-US" sz="800">
                <a:solidFill>
                  <a:srgbClr val="FF0000"/>
                </a:solidFill>
              </a:rPr>
              <a:t>and only starts from that</a:t>
            </a:r>
            <a:endParaRPr sz="800">
              <a:solidFill>
                <a:srgbClr val="FF0000"/>
              </a:solidFill>
            </a:endParaRPr>
          </a:p>
          <a:p>
            <a:pPr indent="0" lvl="0" marL="0" rtl="0" algn="r">
              <a:spcBef>
                <a:spcPts val="0"/>
              </a:spcBef>
              <a:spcAft>
                <a:spcPts val="0"/>
              </a:spcAft>
              <a:buNone/>
            </a:pPr>
            <a:r>
              <a:rPr lang="en-US" sz="800">
                <a:solidFill>
                  <a:srgbClr val="FF0000"/>
                </a:solidFill>
              </a:rPr>
              <a:t>point.</a:t>
            </a:r>
            <a:endParaRPr sz="80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3. Agree process, status and triggers</a:t>
            </a:r>
            <a:endParaRPr/>
          </a:p>
        </p:txBody>
      </p:sp>
      <p:sp>
        <p:nvSpPr>
          <p:cNvPr id="391" name="Google Shape;391;p3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92" name="Google Shape;392;p31"/>
          <p:cNvSpPr txBox="1"/>
          <p:nvPr/>
        </p:nvSpPr>
        <p:spPr>
          <a:xfrm>
            <a:off x="466725" y="1169050"/>
            <a:ext cx="11266500" cy="95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The complete write up for each individual status including triggers and notifications is now available in the </a:t>
            </a:r>
            <a:r>
              <a:rPr lang="en-US" u="sng">
                <a:solidFill>
                  <a:schemeClr val="hlink"/>
                </a:solidFill>
                <a:latin typeface="Nunito SemiBold"/>
                <a:ea typeface="Nunito SemiBold"/>
                <a:cs typeface="Nunito SemiBold"/>
                <a:sym typeface="Nunito SemiBold"/>
                <a:hlinkClick r:id="rId4"/>
              </a:rPr>
              <a:t>Agent Lifecycle Sheet.</a:t>
            </a:r>
            <a:r>
              <a:rPr lang="en-US">
                <a:latin typeface="Nunito SemiBold"/>
                <a:ea typeface="Nunito SemiBold"/>
                <a:cs typeface="Nunito SemiBold"/>
                <a:sym typeface="Nunito SemiBold"/>
              </a:rPr>
              <a:t> </a:t>
            </a:r>
            <a:endParaRPr>
              <a:latin typeface="Nunito SemiBold"/>
              <a:ea typeface="Nunito SemiBold"/>
              <a:cs typeface="Nunito SemiBold"/>
              <a:sym typeface="Nunito SemiBold"/>
            </a:endParaRPr>
          </a:p>
          <a:p>
            <a:pPr indent="0" lvl="0" marL="0" rtl="0" algn="l">
              <a:spcBef>
                <a:spcPts val="1000"/>
              </a:spcBef>
              <a:spcAft>
                <a:spcPts val="0"/>
              </a:spcAft>
              <a:buNone/>
            </a:pPr>
            <a:r>
              <a:rPr b="1" lang="en-US">
                <a:latin typeface="Nunito"/>
                <a:ea typeface="Nunito"/>
                <a:cs typeface="Nunito"/>
                <a:sym typeface="Nunito"/>
              </a:rPr>
              <a:t>Action</a:t>
            </a:r>
            <a:r>
              <a:rPr b="1" lang="en-US">
                <a:latin typeface="Nunito"/>
                <a:ea typeface="Nunito"/>
                <a:cs typeface="Nunito"/>
                <a:sym typeface="Nunito"/>
              </a:rPr>
              <a:t>:</a:t>
            </a:r>
            <a:r>
              <a:rPr lang="en-US">
                <a:latin typeface="Nunito SemiBold"/>
                <a:ea typeface="Nunito SemiBold"/>
                <a:cs typeface="Nunito SemiBold"/>
                <a:sym typeface="Nunito SemiBold"/>
              </a:rPr>
              <a:t> Incorporate any feedback from Ari and Akofa by Tuesday 2nd March; complete follow ups with wider agent team by Friday 5th March.</a:t>
            </a:r>
            <a:endParaRPr>
              <a:latin typeface="Nunito SemiBold"/>
              <a:ea typeface="Nunito SemiBold"/>
              <a:cs typeface="Nunito SemiBold"/>
              <a:sym typeface="Nunito SemiBold"/>
            </a:endParaRPr>
          </a:p>
        </p:txBody>
      </p:sp>
      <p:pic>
        <p:nvPicPr>
          <p:cNvPr id="393" name="Google Shape;393;p31"/>
          <p:cNvPicPr preferRelativeResize="0"/>
          <p:nvPr/>
        </p:nvPicPr>
        <p:blipFill>
          <a:blip r:embed="rId5">
            <a:alphaModFix/>
          </a:blip>
          <a:stretch>
            <a:fillRect/>
          </a:stretch>
        </p:blipFill>
        <p:spPr>
          <a:xfrm>
            <a:off x="914400" y="2182450"/>
            <a:ext cx="9949249" cy="407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2"/>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4. Onboarding MVP Designs</a:t>
            </a:r>
            <a:endParaRPr/>
          </a:p>
        </p:txBody>
      </p:sp>
      <p:sp>
        <p:nvSpPr>
          <p:cNvPr id="400" name="Google Shape;400;p32"/>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Please note this deck includes low fidelity wireframes as opposed to the final </a:t>
            </a:r>
            <a:r>
              <a:rPr lang="en-US"/>
              <a:t>high fidelity clickable prototype. We are sharing this for early feedback.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3"/>
          <p:cNvSpPr txBox="1"/>
          <p:nvPr>
            <p:ph type="title"/>
          </p:nvPr>
        </p:nvSpPr>
        <p:spPr>
          <a:xfrm>
            <a:off x="1200150" y="91450"/>
            <a:ext cx="80229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Onboarding Flow</a:t>
            </a:r>
            <a:endParaRPr/>
          </a:p>
        </p:txBody>
      </p:sp>
      <p:sp>
        <p:nvSpPr>
          <p:cNvPr id="407" name="Google Shape;407;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08" name="Google Shape;408;p33"/>
          <p:cNvSpPr/>
          <p:nvPr/>
        </p:nvSpPr>
        <p:spPr>
          <a:xfrm>
            <a:off x="473375" y="1318700"/>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1322492" y="9897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Create agent and shop</a:t>
            </a:r>
            <a:endParaRPr>
              <a:latin typeface="Nunito"/>
              <a:ea typeface="Nunito"/>
              <a:cs typeface="Nunito"/>
              <a:sym typeface="Nunito"/>
            </a:endParaRPr>
          </a:p>
        </p:txBody>
      </p:sp>
      <p:sp>
        <p:nvSpPr>
          <p:cNvPr id="410" name="Google Shape;410;p33"/>
          <p:cNvSpPr/>
          <p:nvPr/>
        </p:nvSpPr>
        <p:spPr>
          <a:xfrm>
            <a:off x="1322492" y="2127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Inspection</a:t>
            </a:r>
            <a:endParaRPr>
              <a:latin typeface="Nunito"/>
              <a:ea typeface="Nunito"/>
              <a:cs typeface="Nunito"/>
              <a:sym typeface="Nunito"/>
            </a:endParaRPr>
          </a:p>
        </p:txBody>
      </p:sp>
      <p:sp>
        <p:nvSpPr>
          <p:cNvPr id="411" name="Google Shape;411;p33"/>
          <p:cNvSpPr/>
          <p:nvPr/>
        </p:nvSpPr>
        <p:spPr>
          <a:xfrm>
            <a:off x="3315050" y="22719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2891142" y="3381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Archive agent &amp; shop</a:t>
            </a:r>
            <a:endParaRPr>
              <a:latin typeface="Nunito"/>
              <a:ea typeface="Nunito"/>
              <a:cs typeface="Nunito"/>
              <a:sym typeface="Nunito"/>
            </a:endParaRPr>
          </a:p>
        </p:txBody>
      </p:sp>
      <p:sp>
        <p:nvSpPr>
          <p:cNvPr id="413" name="Google Shape;413;p33"/>
          <p:cNvSpPr/>
          <p:nvPr/>
        </p:nvSpPr>
        <p:spPr>
          <a:xfrm>
            <a:off x="5224792" y="109010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Collect </a:t>
            </a:r>
            <a:r>
              <a:rPr lang="en-US">
                <a:latin typeface="Nunito"/>
                <a:ea typeface="Nunito"/>
                <a:cs typeface="Nunito"/>
                <a:sym typeface="Nunito"/>
              </a:rPr>
              <a:t>Deposit</a:t>
            </a:r>
            <a:endParaRPr>
              <a:latin typeface="Nunito"/>
              <a:ea typeface="Nunito"/>
              <a:cs typeface="Nunito"/>
              <a:sym typeface="Nunito"/>
            </a:endParaRPr>
          </a:p>
        </p:txBody>
      </p:sp>
      <p:sp>
        <p:nvSpPr>
          <p:cNvPr id="414" name="Google Shape;414;p33"/>
          <p:cNvSpPr/>
          <p:nvPr/>
        </p:nvSpPr>
        <p:spPr>
          <a:xfrm>
            <a:off x="5224792" y="21087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Collect KYC </a:t>
            </a:r>
            <a:r>
              <a:rPr lang="en-US" sz="800">
                <a:latin typeface="Nunito"/>
                <a:ea typeface="Nunito"/>
                <a:cs typeface="Nunito"/>
                <a:sym typeface="Nunito"/>
              </a:rPr>
              <a:t>(business permit, national ID and KRA pin)</a:t>
            </a:r>
            <a:endParaRPr sz="800">
              <a:latin typeface="Nunito"/>
              <a:ea typeface="Nunito"/>
              <a:cs typeface="Nunito"/>
              <a:sym typeface="Nunito"/>
            </a:endParaRPr>
          </a:p>
        </p:txBody>
      </p:sp>
      <p:sp>
        <p:nvSpPr>
          <p:cNvPr id="415" name="Google Shape;415;p33"/>
          <p:cNvSpPr/>
          <p:nvPr/>
        </p:nvSpPr>
        <p:spPr>
          <a:xfrm>
            <a:off x="7248000" y="125330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 name="Google Shape;416;p33"/>
          <p:cNvCxnSpPr>
            <a:stCxn id="408" idx="6"/>
            <a:endCxn id="409" idx="1"/>
          </p:cNvCxnSpPr>
          <p:nvPr/>
        </p:nvCxnSpPr>
        <p:spPr>
          <a:xfrm>
            <a:off x="674675" y="1425350"/>
            <a:ext cx="647700" cy="0"/>
          </a:xfrm>
          <a:prstGeom prst="straightConnector1">
            <a:avLst/>
          </a:prstGeom>
          <a:noFill/>
          <a:ln cap="flat" cmpd="sng" w="9525">
            <a:solidFill>
              <a:schemeClr val="dk2"/>
            </a:solidFill>
            <a:prstDash val="solid"/>
            <a:round/>
            <a:headEnd len="med" w="med" type="none"/>
            <a:tailEnd len="med" w="med" type="stealth"/>
          </a:ln>
        </p:spPr>
      </p:cxnSp>
      <p:cxnSp>
        <p:nvCxnSpPr>
          <p:cNvPr id="417" name="Google Shape;417;p33"/>
          <p:cNvCxnSpPr>
            <a:stCxn id="409" idx="2"/>
            <a:endCxn id="410" idx="0"/>
          </p:cNvCxnSpPr>
          <p:nvPr/>
        </p:nvCxnSpPr>
        <p:spPr>
          <a:xfrm>
            <a:off x="2048492" y="1860950"/>
            <a:ext cx="0" cy="266700"/>
          </a:xfrm>
          <a:prstGeom prst="straightConnector1">
            <a:avLst/>
          </a:prstGeom>
          <a:noFill/>
          <a:ln cap="flat" cmpd="sng" w="9525">
            <a:solidFill>
              <a:schemeClr val="dk2"/>
            </a:solidFill>
            <a:prstDash val="solid"/>
            <a:round/>
            <a:headEnd len="med" w="med" type="none"/>
            <a:tailEnd len="med" w="med" type="stealth"/>
          </a:ln>
        </p:spPr>
      </p:cxnSp>
      <p:cxnSp>
        <p:nvCxnSpPr>
          <p:cNvPr id="418" name="Google Shape;418;p33"/>
          <p:cNvCxnSpPr>
            <a:stCxn id="410" idx="3"/>
            <a:endCxn id="411" idx="1"/>
          </p:cNvCxnSpPr>
          <p:nvPr/>
        </p:nvCxnSpPr>
        <p:spPr>
          <a:xfrm flipH="1" rot="10800000">
            <a:off x="2774492" y="2544450"/>
            <a:ext cx="540600" cy="18900"/>
          </a:xfrm>
          <a:prstGeom prst="straightConnector1">
            <a:avLst/>
          </a:prstGeom>
          <a:noFill/>
          <a:ln cap="flat" cmpd="sng" w="9525">
            <a:solidFill>
              <a:schemeClr val="dk2"/>
            </a:solidFill>
            <a:prstDash val="solid"/>
            <a:round/>
            <a:headEnd len="med" w="med" type="none"/>
            <a:tailEnd len="med" w="med" type="stealth"/>
          </a:ln>
        </p:spPr>
      </p:cxnSp>
      <p:cxnSp>
        <p:nvCxnSpPr>
          <p:cNvPr id="419" name="Google Shape;419;p33"/>
          <p:cNvCxnSpPr>
            <a:stCxn id="411" idx="2"/>
            <a:endCxn id="412" idx="0"/>
          </p:cNvCxnSpPr>
          <p:nvPr/>
        </p:nvCxnSpPr>
        <p:spPr>
          <a:xfrm>
            <a:off x="3617150" y="2816725"/>
            <a:ext cx="0" cy="564900"/>
          </a:xfrm>
          <a:prstGeom prst="straightConnector1">
            <a:avLst/>
          </a:prstGeom>
          <a:noFill/>
          <a:ln cap="flat" cmpd="sng" w="9525">
            <a:solidFill>
              <a:schemeClr val="dk2"/>
            </a:solidFill>
            <a:prstDash val="solid"/>
            <a:round/>
            <a:headEnd len="med" w="med" type="none"/>
            <a:tailEnd len="med" w="med" type="stealth"/>
          </a:ln>
        </p:spPr>
      </p:cxnSp>
      <p:sp>
        <p:nvSpPr>
          <p:cNvPr id="420" name="Google Shape;420;p33"/>
          <p:cNvSpPr/>
          <p:nvPr/>
        </p:nvSpPr>
        <p:spPr>
          <a:xfrm>
            <a:off x="7286456" y="22719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 name="Google Shape;421;p33"/>
          <p:cNvCxnSpPr>
            <a:stCxn id="411" idx="3"/>
            <a:endCxn id="413" idx="1"/>
          </p:cNvCxnSpPr>
          <p:nvPr/>
        </p:nvCxnSpPr>
        <p:spPr>
          <a:xfrm flipH="1" rot="10800000">
            <a:off x="3919250" y="1525825"/>
            <a:ext cx="1305600" cy="1018500"/>
          </a:xfrm>
          <a:prstGeom prst="bentConnector3">
            <a:avLst>
              <a:gd fmla="val 49998" name="adj1"/>
            </a:avLst>
          </a:prstGeom>
          <a:noFill/>
          <a:ln cap="flat" cmpd="sng" w="9525">
            <a:solidFill>
              <a:schemeClr val="dk2"/>
            </a:solidFill>
            <a:prstDash val="solid"/>
            <a:round/>
            <a:headEnd len="med" w="med" type="none"/>
            <a:tailEnd len="med" w="med" type="stealth"/>
          </a:ln>
        </p:spPr>
      </p:cxnSp>
      <p:sp>
        <p:nvSpPr>
          <p:cNvPr id="422" name="Google Shape;422;p33"/>
          <p:cNvSpPr/>
          <p:nvPr/>
        </p:nvSpPr>
        <p:spPr>
          <a:xfrm>
            <a:off x="9788350" y="146075"/>
            <a:ext cx="2091000" cy="266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Offline process for MVP</a:t>
            </a:r>
            <a:endParaRPr/>
          </a:p>
        </p:txBody>
      </p:sp>
      <p:sp>
        <p:nvSpPr>
          <p:cNvPr id="423" name="Google Shape;423;p33"/>
          <p:cNvSpPr/>
          <p:nvPr/>
        </p:nvSpPr>
        <p:spPr>
          <a:xfrm>
            <a:off x="9788350" y="527075"/>
            <a:ext cx="2091000" cy="266700"/>
          </a:xfrm>
          <a:prstGeom prst="rect">
            <a:avLst/>
          </a:prstGeom>
          <a:solidFill>
            <a:srgbClr val="65D9F8"/>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Online process for MVP</a:t>
            </a:r>
            <a:endParaRPr/>
          </a:p>
        </p:txBody>
      </p:sp>
      <p:sp>
        <p:nvSpPr>
          <p:cNvPr id="424" name="Google Shape;424;p33"/>
          <p:cNvSpPr/>
          <p:nvPr/>
        </p:nvSpPr>
        <p:spPr>
          <a:xfrm>
            <a:off x="8563242" y="21087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Civil works</a:t>
            </a:r>
            <a:endParaRPr>
              <a:latin typeface="Nunito"/>
              <a:ea typeface="Nunito"/>
              <a:cs typeface="Nunito"/>
              <a:sym typeface="Nunito"/>
            </a:endParaRPr>
          </a:p>
        </p:txBody>
      </p:sp>
      <p:sp>
        <p:nvSpPr>
          <p:cNvPr id="425" name="Google Shape;425;p33"/>
          <p:cNvSpPr/>
          <p:nvPr/>
        </p:nvSpPr>
        <p:spPr>
          <a:xfrm>
            <a:off x="10611654" y="30797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Delivery</a:t>
            </a:r>
            <a:endParaRPr>
              <a:latin typeface="Nunito"/>
              <a:ea typeface="Nunito"/>
              <a:cs typeface="Nunito"/>
              <a:sym typeface="Nunito"/>
            </a:endParaRPr>
          </a:p>
        </p:txBody>
      </p:sp>
      <p:sp>
        <p:nvSpPr>
          <p:cNvPr id="426" name="Google Shape;426;p33"/>
          <p:cNvSpPr/>
          <p:nvPr/>
        </p:nvSpPr>
        <p:spPr>
          <a:xfrm>
            <a:off x="10383050" y="22719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10611642" y="5332244"/>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Installation</a:t>
            </a:r>
            <a:endParaRPr>
              <a:latin typeface="Nunito"/>
              <a:ea typeface="Nunito"/>
              <a:cs typeface="Nunito"/>
              <a:sym typeface="Nunito"/>
            </a:endParaRPr>
          </a:p>
        </p:txBody>
      </p:sp>
      <p:sp>
        <p:nvSpPr>
          <p:cNvPr id="428" name="Google Shape;428;p33"/>
          <p:cNvSpPr/>
          <p:nvPr/>
        </p:nvSpPr>
        <p:spPr>
          <a:xfrm>
            <a:off x="11035538" y="427150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txBox="1"/>
          <p:nvPr/>
        </p:nvSpPr>
        <p:spPr>
          <a:xfrm>
            <a:off x="3312525" y="1880125"/>
            <a:ext cx="6042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Pass?</a:t>
            </a:r>
            <a:endParaRPr sz="1000">
              <a:latin typeface="Nunito SemiBold"/>
              <a:ea typeface="Nunito SemiBold"/>
              <a:cs typeface="Nunito SemiBold"/>
              <a:sym typeface="Nunito SemiBold"/>
            </a:endParaRPr>
          </a:p>
        </p:txBody>
      </p:sp>
      <p:sp>
        <p:nvSpPr>
          <p:cNvPr id="430" name="Google Shape;430;p33"/>
          <p:cNvSpPr txBox="1"/>
          <p:nvPr/>
        </p:nvSpPr>
        <p:spPr>
          <a:xfrm>
            <a:off x="7226250" y="1340413"/>
            <a:ext cx="6477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Mark as paid?</a:t>
            </a:r>
            <a:endParaRPr sz="1000">
              <a:latin typeface="Nunito SemiBold"/>
              <a:ea typeface="Nunito SemiBold"/>
              <a:cs typeface="Nunito SemiBold"/>
              <a:sym typeface="Nunito SemiBold"/>
            </a:endParaRPr>
          </a:p>
        </p:txBody>
      </p:sp>
      <p:sp>
        <p:nvSpPr>
          <p:cNvPr id="431" name="Google Shape;431;p33"/>
          <p:cNvSpPr txBox="1"/>
          <p:nvPr/>
        </p:nvSpPr>
        <p:spPr>
          <a:xfrm>
            <a:off x="7251200" y="2347450"/>
            <a:ext cx="6747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Checked?</a:t>
            </a:r>
            <a:endParaRPr sz="1000">
              <a:latin typeface="Nunito SemiBold"/>
              <a:ea typeface="Nunito SemiBold"/>
              <a:cs typeface="Nunito SemiBold"/>
              <a:sym typeface="Nunito SemiBold"/>
            </a:endParaRPr>
          </a:p>
        </p:txBody>
      </p:sp>
      <p:sp>
        <p:nvSpPr>
          <p:cNvPr id="432" name="Google Shape;432;p33"/>
          <p:cNvSpPr/>
          <p:nvPr/>
        </p:nvSpPr>
        <p:spPr>
          <a:xfrm>
            <a:off x="8078991" y="5332244"/>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Fuelling</a:t>
            </a:r>
            <a:endParaRPr>
              <a:latin typeface="Nunito"/>
              <a:ea typeface="Nunito"/>
              <a:cs typeface="Nunito"/>
              <a:sym typeface="Nunito"/>
            </a:endParaRPr>
          </a:p>
        </p:txBody>
      </p:sp>
      <p:sp>
        <p:nvSpPr>
          <p:cNvPr id="433" name="Google Shape;433;p33"/>
          <p:cNvSpPr/>
          <p:nvPr/>
        </p:nvSpPr>
        <p:spPr>
          <a:xfrm>
            <a:off x="8415342" y="4108288"/>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Branding</a:t>
            </a:r>
            <a:endParaRPr>
              <a:latin typeface="Nunito"/>
              <a:ea typeface="Nunito"/>
              <a:cs typeface="Nunito"/>
              <a:sym typeface="Nunito"/>
            </a:endParaRPr>
          </a:p>
        </p:txBody>
      </p:sp>
      <p:sp>
        <p:nvSpPr>
          <p:cNvPr id="434" name="Google Shape;434;p33"/>
          <p:cNvSpPr/>
          <p:nvPr/>
        </p:nvSpPr>
        <p:spPr>
          <a:xfrm>
            <a:off x="6388765" y="5332244"/>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Calibration</a:t>
            </a:r>
            <a:endParaRPr>
              <a:latin typeface="Nunito"/>
              <a:ea typeface="Nunito"/>
              <a:cs typeface="Nunito"/>
              <a:sym typeface="Nunito"/>
            </a:endParaRPr>
          </a:p>
        </p:txBody>
      </p:sp>
      <p:sp>
        <p:nvSpPr>
          <p:cNvPr id="435" name="Google Shape;435;p33"/>
          <p:cNvSpPr/>
          <p:nvPr/>
        </p:nvSpPr>
        <p:spPr>
          <a:xfrm>
            <a:off x="112900" y="6080975"/>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5546340" y="5495444"/>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3013689" y="5495444"/>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txBox="1"/>
          <p:nvPr/>
        </p:nvSpPr>
        <p:spPr>
          <a:xfrm>
            <a:off x="6561488" y="4239163"/>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439" name="Google Shape;439;p33"/>
          <p:cNvSpPr txBox="1"/>
          <p:nvPr/>
        </p:nvSpPr>
        <p:spPr>
          <a:xfrm>
            <a:off x="2488550" y="4776400"/>
            <a:ext cx="9645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latin typeface="Nunito"/>
                <a:ea typeface="Nunito"/>
                <a:cs typeface="Nunito"/>
                <a:sym typeface="Nunito"/>
              </a:rPr>
              <a:t>Shop &amp; KP active</a:t>
            </a:r>
            <a:endParaRPr b="1" sz="1100">
              <a:latin typeface="Nunito"/>
              <a:ea typeface="Nunito"/>
              <a:cs typeface="Nunito"/>
              <a:sym typeface="Nunito"/>
            </a:endParaRPr>
          </a:p>
        </p:txBody>
      </p:sp>
      <p:sp>
        <p:nvSpPr>
          <p:cNvPr id="440" name="Google Shape;440;p33"/>
          <p:cNvSpPr txBox="1"/>
          <p:nvPr/>
        </p:nvSpPr>
        <p:spPr>
          <a:xfrm>
            <a:off x="-321700" y="840150"/>
            <a:ext cx="18477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Identify new </a:t>
            </a:r>
            <a:endParaRPr sz="1100">
              <a:latin typeface="Nunito SemiBold"/>
              <a:ea typeface="Nunito SemiBold"/>
              <a:cs typeface="Nunito SemiBold"/>
              <a:sym typeface="Nunito SemiBold"/>
            </a:endParaRPr>
          </a:p>
          <a:p>
            <a:pPr indent="0" lvl="0" marL="0" rtl="0" algn="ctr">
              <a:spcBef>
                <a:spcPts val="0"/>
              </a:spcBef>
              <a:spcAft>
                <a:spcPts val="0"/>
              </a:spcAft>
              <a:buNone/>
            </a:pPr>
            <a:r>
              <a:rPr lang="en-US" sz="1100">
                <a:latin typeface="Nunito SemiBold"/>
                <a:ea typeface="Nunito SemiBold"/>
                <a:cs typeface="Nunito SemiBold"/>
                <a:sym typeface="Nunito SemiBold"/>
              </a:rPr>
              <a:t>location</a:t>
            </a:r>
            <a:endParaRPr sz="1100">
              <a:latin typeface="Nunito SemiBold"/>
              <a:ea typeface="Nunito SemiBold"/>
              <a:cs typeface="Nunito SemiBold"/>
              <a:sym typeface="Nunito SemiBold"/>
            </a:endParaRPr>
          </a:p>
        </p:txBody>
      </p:sp>
      <p:sp>
        <p:nvSpPr>
          <p:cNvPr id="441" name="Google Shape;441;p33"/>
          <p:cNvSpPr txBox="1"/>
          <p:nvPr/>
        </p:nvSpPr>
        <p:spPr>
          <a:xfrm>
            <a:off x="8469425" y="1011450"/>
            <a:ext cx="35118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N.B. Elements of deposit, KYC and contracting happen in parallel. The key thing is no civil works should start until all three are marked as complete on system. Completed contract/agreement means a countersigned contract being uploaded to the system.</a:t>
            </a:r>
            <a:endParaRPr sz="1000">
              <a:latin typeface="Nunito SemiBold"/>
              <a:ea typeface="Nunito SemiBold"/>
              <a:cs typeface="Nunito SemiBold"/>
              <a:sym typeface="Nunito SemiBold"/>
            </a:endParaRPr>
          </a:p>
        </p:txBody>
      </p:sp>
      <p:sp>
        <p:nvSpPr>
          <p:cNvPr id="442" name="Google Shape;442;p33"/>
          <p:cNvSpPr/>
          <p:nvPr/>
        </p:nvSpPr>
        <p:spPr>
          <a:xfrm>
            <a:off x="5224792" y="30993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Collect signed contract</a:t>
            </a:r>
            <a:endParaRPr>
              <a:latin typeface="Nunito"/>
              <a:ea typeface="Nunito"/>
              <a:cs typeface="Nunito"/>
              <a:sym typeface="Nunito"/>
            </a:endParaRPr>
          </a:p>
        </p:txBody>
      </p:sp>
      <p:cxnSp>
        <p:nvCxnSpPr>
          <p:cNvPr id="443" name="Google Shape;443;p33"/>
          <p:cNvCxnSpPr>
            <a:stCxn id="411" idx="3"/>
            <a:endCxn id="442" idx="1"/>
          </p:cNvCxnSpPr>
          <p:nvPr/>
        </p:nvCxnSpPr>
        <p:spPr>
          <a:xfrm>
            <a:off x="3919250" y="2544325"/>
            <a:ext cx="1305600" cy="990600"/>
          </a:xfrm>
          <a:prstGeom prst="bentConnector3">
            <a:avLst>
              <a:gd fmla="val 49998" name="adj1"/>
            </a:avLst>
          </a:prstGeom>
          <a:noFill/>
          <a:ln cap="flat" cmpd="sng" w="9525">
            <a:solidFill>
              <a:schemeClr val="dk2"/>
            </a:solidFill>
            <a:prstDash val="solid"/>
            <a:round/>
            <a:headEnd len="med" w="med" type="none"/>
            <a:tailEnd len="med" w="med" type="stealth"/>
          </a:ln>
        </p:spPr>
      </p:cxnSp>
      <p:sp>
        <p:nvSpPr>
          <p:cNvPr id="444" name="Google Shape;444;p33"/>
          <p:cNvSpPr/>
          <p:nvPr/>
        </p:nvSpPr>
        <p:spPr>
          <a:xfrm>
            <a:off x="7286456" y="32625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33"/>
          <p:cNvCxnSpPr>
            <a:stCxn id="411" idx="3"/>
            <a:endCxn id="414" idx="1"/>
          </p:cNvCxnSpPr>
          <p:nvPr/>
        </p:nvCxnSpPr>
        <p:spPr>
          <a:xfrm>
            <a:off x="3919250" y="2544325"/>
            <a:ext cx="1305600" cy="0"/>
          </a:xfrm>
          <a:prstGeom prst="straightConnector1">
            <a:avLst/>
          </a:prstGeom>
          <a:noFill/>
          <a:ln cap="flat" cmpd="sng" w="9525">
            <a:solidFill>
              <a:schemeClr val="dk2"/>
            </a:solidFill>
            <a:prstDash val="solid"/>
            <a:round/>
            <a:headEnd len="med" w="med" type="none"/>
            <a:tailEnd len="med" w="med" type="stealth"/>
          </a:ln>
        </p:spPr>
      </p:cxnSp>
      <p:cxnSp>
        <p:nvCxnSpPr>
          <p:cNvPr id="446" name="Google Shape;446;p33"/>
          <p:cNvCxnSpPr>
            <a:stCxn id="413" idx="3"/>
            <a:endCxn id="415" idx="1"/>
          </p:cNvCxnSpPr>
          <p:nvPr/>
        </p:nvCxnSpPr>
        <p:spPr>
          <a:xfrm>
            <a:off x="6676792" y="1525700"/>
            <a:ext cx="571200" cy="0"/>
          </a:xfrm>
          <a:prstGeom prst="straightConnector1">
            <a:avLst/>
          </a:prstGeom>
          <a:noFill/>
          <a:ln cap="flat" cmpd="sng" w="9525">
            <a:solidFill>
              <a:schemeClr val="dk2"/>
            </a:solidFill>
            <a:prstDash val="solid"/>
            <a:round/>
            <a:headEnd len="med" w="med" type="none"/>
            <a:tailEnd len="med" w="med" type="triangle"/>
          </a:ln>
        </p:spPr>
      </p:cxnSp>
      <p:cxnSp>
        <p:nvCxnSpPr>
          <p:cNvPr id="447" name="Google Shape;447;p33"/>
          <p:cNvCxnSpPr>
            <a:stCxn id="414" idx="3"/>
            <a:endCxn id="420" idx="1"/>
          </p:cNvCxnSpPr>
          <p:nvPr/>
        </p:nvCxnSpPr>
        <p:spPr>
          <a:xfrm>
            <a:off x="6676792" y="2544325"/>
            <a:ext cx="609600" cy="0"/>
          </a:xfrm>
          <a:prstGeom prst="straightConnector1">
            <a:avLst/>
          </a:prstGeom>
          <a:noFill/>
          <a:ln cap="flat" cmpd="sng" w="9525">
            <a:solidFill>
              <a:schemeClr val="dk2"/>
            </a:solidFill>
            <a:prstDash val="solid"/>
            <a:round/>
            <a:headEnd len="med" w="med" type="none"/>
            <a:tailEnd len="med" w="med" type="triangle"/>
          </a:ln>
        </p:spPr>
      </p:cxnSp>
      <p:cxnSp>
        <p:nvCxnSpPr>
          <p:cNvPr id="448" name="Google Shape;448;p33"/>
          <p:cNvCxnSpPr>
            <a:stCxn id="442" idx="3"/>
            <a:endCxn id="444" idx="1"/>
          </p:cNvCxnSpPr>
          <p:nvPr/>
        </p:nvCxnSpPr>
        <p:spPr>
          <a:xfrm>
            <a:off x="6676792" y="3534925"/>
            <a:ext cx="609600" cy="0"/>
          </a:xfrm>
          <a:prstGeom prst="straightConnector1">
            <a:avLst/>
          </a:prstGeom>
          <a:noFill/>
          <a:ln cap="flat" cmpd="sng" w="9525">
            <a:solidFill>
              <a:schemeClr val="dk2"/>
            </a:solidFill>
            <a:prstDash val="solid"/>
            <a:round/>
            <a:headEnd len="med" w="med" type="none"/>
            <a:tailEnd len="med" w="med" type="triangle"/>
          </a:ln>
        </p:spPr>
      </p:cxnSp>
      <p:sp>
        <p:nvSpPr>
          <p:cNvPr id="449" name="Google Shape;449;p33"/>
          <p:cNvSpPr txBox="1"/>
          <p:nvPr/>
        </p:nvSpPr>
        <p:spPr>
          <a:xfrm>
            <a:off x="7171550" y="3214338"/>
            <a:ext cx="834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Counter- signed contract uploaded?</a:t>
            </a:r>
            <a:endParaRPr sz="1000">
              <a:latin typeface="Nunito SemiBold"/>
              <a:ea typeface="Nunito SemiBold"/>
              <a:cs typeface="Nunito SemiBold"/>
              <a:sym typeface="Nunito SemiBold"/>
            </a:endParaRPr>
          </a:p>
        </p:txBody>
      </p:sp>
      <p:cxnSp>
        <p:nvCxnSpPr>
          <p:cNvPr id="450" name="Google Shape;450;p33"/>
          <p:cNvCxnSpPr>
            <a:stCxn id="415" idx="3"/>
            <a:endCxn id="424" idx="1"/>
          </p:cNvCxnSpPr>
          <p:nvPr/>
        </p:nvCxnSpPr>
        <p:spPr>
          <a:xfrm>
            <a:off x="7852200" y="1525700"/>
            <a:ext cx="711000" cy="1018500"/>
          </a:xfrm>
          <a:prstGeom prst="bentConnector3">
            <a:avLst>
              <a:gd fmla="val 50003" name="adj1"/>
            </a:avLst>
          </a:prstGeom>
          <a:noFill/>
          <a:ln cap="flat" cmpd="sng" w="9525">
            <a:solidFill>
              <a:schemeClr val="dk2"/>
            </a:solidFill>
            <a:prstDash val="solid"/>
            <a:round/>
            <a:headEnd len="med" w="med" type="none"/>
            <a:tailEnd len="med" w="med" type="none"/>
          </a:ln>
        </p:spPr>
      </p:cxnSp>
      <p:cxnSp>
        <p:nvCxnSpPr>
          <p:cNvPr id="451" name="Google Shape;451;p33"/>
          <p:cNvCxnSpPr>
            <a:stCxn id="444" idx="3"/>
            <a:endCxn id="424" idx="1"/>
          </p:cNvCxnSpPr>
          <p:nvPr/>
        </p:nvCxnSpPr>
        <p:spPr>
          <a:xfrm flipH="1" rot="10800000">
            <a:off x="7890656" y="2544325"/>
            <a:ext cx="672600" cy="990600"/>
          </a:xfrm>
          <a:prstGeom prst="bentConnector3">
            <a:avLst>
              <a:gd fmla="val 49999" name="adj1"/>
            </a:avLst>
          </a:prstGeom>
          <a:noFill/>
          <a:ln cap="flat" cmpd="sng" w="9525">
            <a:solidFill>
              <a:schemeClr val="dk2"/>
            </a:solidFill>
            <a:prstDash val="solid"/>
            <a:round/>
            <a:headEnd len="med" w="med" type="none"/>
            <a:tailEnd len="med" w="med" type="stealth"/>
          </a:ln>
        </p:spPr>
      </p:cxnSp>
      <p:cxnSp>
        <p:nvCxnSpPr>
          <p:cNvPr id="452" name="Google Shape;452;p33"/>
          <p:cNvCxnSpPr>
            <a:stCxn id="420" idx="3"/>
            <a:endCxn id="424" idx="1"/>
          </p:cNvCxnSpPr>
          <p:nvPr/>
        </p:nvCxnSpPr>
        <p:spPr>
          <a:xfrm>
            <a:off x="7890656" y="2544325"/>
            <a:ext cx="672600" cy="0"/>
          </a:xfrm>
          <a:prstGeom prst="straightConnector1">
            <a:avLst/>
          </a:prstGeom>
          <a:noFill/>
          <a:ln cap="flat" cmpd="sng" w="9525">
            <a:solidFill>
              <a:schemeClr val="dk2"/>
            </a:solidFill>
            <a:prstDash val="solid"/>
            <a:round/>
            <a:headEnd len="med" w="med" type="none"/>
            <a:tailEnd len="med" w="med" type="triangle"/>
          </a:ln>
        </p:spPr>
      </p:cxnSp>
      <p:cxnSp>
        <p:nvCxnSpPr>
          <p:cNvPr id="453" name="Google Shape;453;p33"/>
          <p:cNvCxnSpPr>
            <a:stCxn id="424" idx="3"/>
            <a:endCxn id="426" idx="1"/>
          </p:cNvCxnSpPr>
          <p:nvPr/>
        </p:nvCxnSpPr>
        <p:spPr>
          <a:xfrm>
            <a:off x="10015242" y="2544325"/>
            <a:ext cx="367800" cy="0"/>
          </a:xfrm>
          <a:prstGeom prst="straightConnector1">
            <a:avLst/>
          </a:prstGeom>
          <a:noFill/>
          <a:ln cap="flat" cmpd="sng" w="9525">
            <a:solidFill>
              <a:schemeClr val="dk2"/>
            </a:solidFill>
            <a:prstDash val="solid"/>
            <a:round/>
            <a:headEnd len="med" w="med" type="none"/>
            <a:tailEnd len="med" w="med" type="triangle"/>
          </a:ln>
        </p:spPr>
      </p:cxnSp>
      <p:cxnSp>
        <p:nvCxnSpPr>
          <p:cNvPr id="454" name="Google Shape;454;p33"/>
          <p:cNvCxnSpPr>
            <a:stCxn id="426" idx="3"/>
            <a:endCxn id="425" idx="0"/>
          </p:cNvCxnSpPr>
          <p:nvPr/>
        </p:nvCxnSpPr>
        <p:spPr>
          <a:xfrm>
            <a:off x="10987250" y="2544325"/>
            <a:ext cx="350400" cy="535500"/>
          </a:xfrm>
          <a:prstGeom prst="bentConnector2">
            <a:avLst/>
          </a:prstGeom>
          <a:noFill/>
          <a:ln cap="flat" cmpd="sng" w="9525">
            <a:solidFill>
              <a:schemeClr val="dk2"/>
            </a:solidFill>
            <a:prstDash val="solid"/>
            <a:round/>
            <a:headEnd len="med" w="med" type="none"/>
            <a:tailEnd len="med" w="med" type="stealth"/>
          </a:ln>
        </p:spPr>
      </p:cxnSp>
      <p:cxnSp>
        <p:nvCxnSpPr>
          <p:cNvPr id="455" name="Google Shape;455;p33"/>
          <p:cNvCxnSpPr>
            <a:stCxn id="425" idx="2"/>
            <a:endCxn id="428" idx="0"/>
          </p:cNvCxnSpPr>
          <p:nvPr/>
        </p:nvCxnSpPr>
        <p:spPr>
          <a:xfrm>
            <a:off x="11337654" y="3950925"/>
            <a:ext cx="0" cy="32070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p33"/>
          <p:cNvCxnSpPr>
            <a:stCxn id="428" idx="2"/>
            <a:endCxn id="427" idx="0"/>
          </p:cNvCxnSpPr>
          <p:nvPr/>
        </p:nvCxnSpPr>
        <p:spPr>
          <a:xfrm>
            <a:off x="11337638" y="4816300"/>
            <a:ext cx="0" cy="516000"/>
          </a:xfrm>
          <a:prstGeom prst="straightConnector1">
            <a:avLst/>
          </a:prstGeom>
          <a:noFill/>
          <a:ln cap="flat" cmpd="sng" w="9525">
            <a:solidFill>
              <a:schemeClr val="dk2"/>
            </a:solidFill>
            <a:prstDash val="solid"/>
            <a:round/>
            <a:headEnd len="med" w="med" type="none"/>
            <a:tailEnd len="med" w="med" type="triangle"/>
          </a:ln>
        </p:spPr>
      </p:cxnSp>
      <p:cxnSp>
        <p:nvCxnSpPr>
          <p:cNvPr id="457" name="Google Shape;457;p33"/>
          <p:cNvCxnSpPr>
            <a:stCxn id="428" idx="1"/>
            <a:endCxn id="433" idx="3"/>
          </p:cNvCxnSpPr>
          <p:nvPr/>
        </p:nvCxnSpPr>
        <p:spPr>
          <a:xfrm flipH="1">
            <a:off x="9867338" y="4543900"/>
            <a:ext cx="1168200" cy="6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458" name="Google Shape;458;p33"/>
          <p:cNvSpPr/>
          <p:nvPr/>
        </p:nvSpPr>
        <p:spPr>
          <a:xfrm>
            <a:off x="9769216" y="5495444"/>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3856114" y="5332244"/>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Systems Sealing</a:t>
            </a:r>
            <a:endParaRPr>
              <a:latin typeface="Nunito"/>
              <a:ea typeface="Nunito"/>
              <a:cs typeface="Nunito"/>
              <a:sym typeface="Nunito"/>
            </a:endParaRPr>
          </a:p>
        </p:txBody>
      </p:sp>
      <p:sp>
        <p:nvSpPr>
          <p:cNvPr id="460" name="Google Shape;460;p33"/>
          <p:cNvSpPr/>
          <p:nvPr/>
        </p:nvSpPr>
        <p:spPr>
          <a:xfrm>
            <a:off x="1323463" y="5332244"/>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W&amp;M Sealing</a:t>
            </a:r>
            <a:endParaRPr>
              <a:latin typeface="Nunito"/>
              <a:ea typeface="Nunito"/>
              <a:cs typeface="Nunito"/>
              <a:sym typeface="Nunito"/>
            </a:endParaRPr>
          </a:p>
        </p:txBody>
      </p:sp>
      <p:sp>
        <p:nvSpPr>
          <p:cNvPr id="461" name="Google Shape;461;p33"/>
          <p:cNvSpPr/>
          <p:nvPr/>
        </p:nvSpPr>
        <p:spPr>
          <a:xfrm>
            <a:off x="481038" y="5495444"/>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txBox="1"/>
          <p:nvPr/>
        </p:nvSpPr>
        <p:spPr>
          <a:xfrm>
            <a:off x="10887188" y="4361100"/>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cxnSp>
        <p:nvCxnSpPr>
          <p:cNvPr id="463" name="Google Shape;463;p33"/>
          <p:cNvCxnSpPr>
            <a:stCxn id="427" idx="1"/>
            <a:endCxn id="458" idx="3"/>
          </p:cNvCxnSpPr>
          <p:nvPr/>
        </p:nvCxnSpPr>
        <p:spPr>
          <a:xfrm rot="10800000">
            <a:off x="10373442"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464" name="Google Shape;464;p33"/>
          <p:cNvCxnSpPr>
            <a:stCxn id="458" idx="1"/>
            <a:endCxn id="432" idx="3"/>
          </p:cNvCxnSpPr>
          <p:nvPr/>
        </p:nvCxnSpPr>
        <p:spPr>
          <a:xfrm rot="10800000">
            <a:off x="9531016"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465" name="Google Shape;465;p33"/>
          <p:cNvCxnSpPr>
            <a:stCxn id="432" idx="1"/>
            <a:endCxn id="434" idx="3"/>
          </p:cNvCxnSpPr>
          <p:nvPr/>
        </p:nvCxnSpPr>
        <p:spPr>
          <a:xfrm rot="10800000">
            <a:off x="7840791"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466" name="Google Shape;466;p33"/>
          <p:cNvCxnSpPr>
            <a:stCxn id="434" idx="1"/>
            <a:endCxn id="436" idx="3"/>
          </p:cNvCxnSpPr>
          <p:nvPr/>
        </p:nvCxnSpPr>
        <p:spPr>
          <a:xfrm rot="10800000">
            <a:off x="6150565"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467" name="Google Shape;467;p33"/>
          <p:cNvCxnSpPr>
            <a:stCxn id="436" idx="1"/>
            <a:endCxn id="459" idx="3"/>
          </p:cNvCxnSpPr>
          <p:nvPr/>
        </p:nvCxnSpPr>
        <p:spPr>
          <a:xfrm rot="10800000">
            <a:off x="5308140"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468" name="Google Shape;468;p33"/>
          <p:cNvCxnSpPr>
            <a:stCxn id="459" idx="1"/>
            <a:endCxn id="437" idx="3"/>
          </p:cNvCxnSpPr>
          <p:nvPr/>
        </p:nvCxnSpPr>
        <p:spPr>
          <a:xfrm rot="10800000">
            <a:off x="3617914"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469" name="Google Shape;469;p33"/>
          <p:cNvCxnSpPr>
            <a:stCxn id="437" idx="1"/>
            <a:endCxn id="460" idx="3"/>
          </p:cNvCxnSpPr>
          <p:nvPr/>
        </p:nvCxnSpPr>
        <p:spPr>
          <a:xfrm rot="10800000">
            <a:off x="2775489"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470" name="Google Shape;470;p33"/>
          <p:cNvCxnSpPr>
            <a:stCxn id="460" idx="1"/>
            <a:endCxn id="461" idx="3"/>
          </p:cNvCxnSpPr>
          <p:nvPr/>
        </p:nvCxnSpPr>
        <p:spPr>
          <a:xfrm rot="10800000">
            <a:off x="1085263" y="5767844"/>
            <a:ext cx="238200" cy="0"/>
          </a:xfrm>
          <a:prstGeom prst="straightConnector1">
            <a:avLst/>
          </a:prstGeom>
          <a:noFill/>
          <a:ln cap="flat" cmpd="sng" w="9525">
            <a:solidFill>
              <a:schemeClr val="dk2"/>
            </a:solidFill>
            <a:prstDash val="solid"/>
            <a:round/>
            <a:headEnd len="med" w="med" type="none"/>
            <a:tailEnd len="med" w="med" type="triangle"/>
          </a:ln>
        </p:spPr>
      </p:cxnSp>
      <p:cxnSp>
        <p:nvCxnSpPr>
          <p:cNvPr id="471" name="Google Shape;471;p33"/>
          <p:cNvCxnSpPr>
            <a:stCxn id="461" idx="1"/>
            <a:endCxn id="435" idx="0"/>
          </p:cNvCxnSpPr>
          <p:nvPr/>
        </p:nvCxnSpPr>
        <p:spPr>
          <a:xfrm flipH="1">
            <a:off x="213438" y="5767844"/>
            <a:ext cx="267600" cy="313200"/>
          </a:xfrm>
          <a:prstGeom prst="bentConnector2">
            <a:avLst/>
          </a:prstGeom>
          <a:noFill/>
          <a:ln cap="flat" cmpd="sng" w="9525">
            <a:solidFill>
              <a:schemeClr val="dk2"/>
            </a:solidFill>
            <a:prstDash val="solid"/>
            <a:round/>
            <a:headEnd len="med" w="med" type="none"/>
            <a:tailEnd len="med" w="med" type="none"/>
          </a:ln>
        </p:spPr>
      </p:cxnSp>
      <p:sp>
        <p:nvSpPr>
          <p:cNvPr id="472" name="Google Shape;472;p33"/>
          <p:cNvSpPr txBox="1"/>
          <p:nvPr/>
        </p:nvSpPr>
        <p:spPr>
          <a:xfrm>
            <a:off x="9616813" y="5588013"/>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473" name="Google Shape;473;p33"/>
          <p:cNvSpPr txBox="1"/>
          <p:nvPr/>
        </p:nvSpPr>
        <p:spPr>
          <a:xfrm>
            <a:off x="5448238" y="5528688"/>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474" name="Google Shape;474;p33"/>
          <p:cNvSpPr txBox="1"/>
          <p:nvPr/>
        </p:nvSpPr>
        <p:spPr>
          <a:xfrm>
            <a:off x="2898788" y="5541263"/>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475" name="Google Shape;475;p33"/>
          <p:cNvSpPr txBox="1"/>
          <p:nvPr/>
        </p:nvSpPr>
        <p:spPr>
          <a:xfrm>
            <a:off x="327438" y="5435613"/>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476" name="Google Shape;476;p33"/>
          <p:cNvSpPr/>
          <p:nvPr/>
        </p:nvSpPr>
        <p:spPr>
          <a:xfrm>
            <a:off x="7286450" y="4271488"/>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 name="Google Shape;477;p33"/>
          <p:cNvCxnSpPr>
            <a:stCxn id="433" idx="1"/>
            <a:endCxn id="476" idx="3"/>
          </p:cNvCxnSpPr>
          <p:nvPr/>
        </p:nvCxnSpPr>
        <p:spPr>
          <a:xfrm rot="10800000">
            <a:off x="7890642" y="4543888"/>
            <a:ext cx="524700" cy="0"/>
          </a:xfrm>
          <a:prstGeom prst="straightConnector1">
            <a:avLst/>
          </a:prstGeom>
          <a:noFill/>
          <a:ln cap="flat" cmpd="sng" w="9525">
            <a:solidFill>
              <a:schemeClr val="dk2"/>
            </a:solidFill>
            <a:prstDash val="solid"/>
            <a:round/>
            <a:headEnd len="med" w="med" type="none"/>
            <a:tailEnd len="med" w="med" type="triangle"/>
          </a:ln>
        </p:spPr>
      </p:cxnSp>
      <p:cxnSp>
        <p:nvCxnSpPr>
          <p:cNvPr id="478" name="Google Shape;478;p33"/>
          <p:cNvCxnSpPr>
            <a:stCxn id="476" idx="1"/>
            <a:endCxn id="435" idx="0"/>
          </p:cNvCxnSpPr>
          <p:nvPr/>
        </p:nvCxnSpPr>
        <p:spPr>
          <a:xfrm flipH="1">
            <a:off x="213650" y="4543888"/>
            <a:ext cx="7072800" cy="1537200"/>
          </a:xfrm>
          <a:prstGeom prst="bentConnector2">
            <a:avLst/>
          </a:prstGeom>
          <a:noFill/>
          <a:ln cap="flat" cmpd="sng" w="9525">
            <a:solidFill>
              <a:schemeClr val="dk2"/>
            </a:solidFill>
            <a:prstDash val="solid"/>
            <a:round/>
            <a:headEnd len="med" w="med" type="none"/>
            <a:tailEnd len="med" w="med" type="none"/>
          </a:ln>
        </p:spPr>
      </p:cxnSp>
      <p:cxnSp>
        <p:nvCxnSpPr>
          <p:cNvPr id="479" name="Google Shape;479;p33"/>
          <p:cNvCxnSpPr/>
          <p:nvPr/>
        </p:nvCxnSpPr>
        <p:spPr>
          <a:xfrm rot="5400000">
            <a:off x="1954550" y="5427800"/>
            <a:ext cx="2027700" cy="10200"/>
          </a:xfrm>
          <a:prstGeom prst="bentConnector3">
            <a:avLst>
              <a:gd fmla="val 50000" name="adj1"/>
            </a:avLst>
          </a:prstGeom>
          <a:noFill/>
          <a:ln cap="flat" cmpd="sng" w="9525">
            <a:solidFill>
              <a:schemeClr val="dk2"/>
            </a:solidFill>
            <a:prstDash val="dot"/>
            <a:round/>
            <a:headEnd len="med" w="med" type="none"/>
            <a:tailEnd len="med" w="med" type="none"/>
          </a:ln>
        </p:spPr>
      </p:cxnSp>
      <p:sp>
        <p:nvSpPr>
          <p:cNvPr id="480" name="Google Shape;480;p33"/>
          <p:cNvSpPr txBox="1"/>
          <p:nvPr/>
        </p:nvSpPr>
        <p:spPr>
          <a:xfrm>
            <a:off x="10268138" y="2425975"/>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Onboarding Option 1</a:t>
            </a:r>
            <a:endParaRPr/>
          </a:p>
        </p:txBody>
      </p:sp>
      <p:sp>
        <p:nvSpPr>
          <p:cNvPr id="487" name="Google Shape;487;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Nunito"/>
                <a:ea typeface="Nunito"/>
                <a:cs typeface="Nunito"/>
                <a:sym typeface="Nunito"/>
              </a:rPr>
              <a:t>‹#›</a:t>
            </a:fld>
            <a:endParaRPr>
              <a:solidFill>
                <a:srgbClr val="FFFFFF"/>
              </a:solidFill>
              <a:latin typeface="Nunito"/>
              <a:ea typeface="Nunito"/>
              <a:cs typeface="Nunito"/>
              <a:sym typeface="Nunito"/>
            </a:endParaRPr>
          </a:p>
        </p:txBody>
      </p:sp>
      <p:pic>
        <p:nvPicPr>
          <p:cNvPr id="488" name="Google Shape;488;p34"/>
          <p:cNvPicPr preferRelativeResize="0"/>
          <p:nvPr/>
        </p:nvPicPr>
        <p:blipFill rotWithShape="1">
          <a:blip r:embed="rId4">
            <a:alphaModFix/>
          </a:blip>
          <a:srcRect b="12968" l="0" r="0" t="2378"/>
          <a:stretch/>
        </p:blipFill>
        <p:spPr>
          <a:xfrm>
            <a:off x="76200" y="1098375"/>
            <a:ext cx="9369024" cy="5226349"/>
          </a:xfrm>
          <a:prstGeom prst="rect">
            <a:avLst/>
          </a:prstGeom>
          <a:noFill/>
          <a:ln>
            <a:noFill/>
          </a:ln>
        </p:spPr>
      </p:pic>
      <p:sp>
        <p:nvSpPr>
          <p:cNvPr id="489" name="Google Shape;489;p34"/>
          <p:cNvSpPr txBox="1"/>
          <p:nvPr/>
        </p:nvSpPr>
        <p:spPr>
          <a:xfrm>
            <a:off x="9365050" y="1456975"/>
            <a:ext cx="24204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The first design option lays out the process steps in chronological order. It is a simple UI but it doesn’t allow the user to see any group of stages. e.g. contracting, buy in fee and KYC are parallel steps but the user sees them as individual steps.</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The UI includes a history of the status change and who updated it. </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The user can add an additional KP to a shop</a:t>
            </a:r>
            <a:endParaRPr>
              <a:latin typeface="Nunito SemiBold"/>
              <a:ea typeface="Nunito SemiBold"/>
              <a:cs typeface="Nunito SemiBold"/>
              <a:sym typeface="Nunit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Onboarding - Option 2a </a:t>
            </a:r>
            <a:endParaRPr/>
          </a:p>
        </p:txBody>
      </p:sp>
      <p:sp>
        <p:nvSpPr>
          <p:cNvPr id="496" name="Google Shape;496;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97" name="Google Shape;497;p35"/>
          <p:cNvPicPr preferRelativeResize="0"/>
          <p:nvPr/>
        </p:nvPicPr>
        <p:blipFill>
          <a:blip r:embed="rId3">
            <a:alphaModFix/>
          </a:blip>
          <a:stretch>
            <a:fillRect/>
          </a:stretch>
        </p:blipFill>
        <p:spPr>
          <a:xfrm>
            <a:off x="76200" y="951550"/>
            <a:ext cx="7166094" cy="5830250"/>
          </a:xfrm>
          <a:prstGeom prst="rect">
            <a:avLst/>
          </a:prstGeom>
          <a:noFill/>
          <a:ln>
            <a:noFill/>
          </a:ln>
        </p:spPr>
      </p:pic>
      <p:sp>
        <p:nvSpPr>
          <p:cNvPr id="498" name="Google Shape;498;p35"/>
          <p:cNvSpPr txBox="1"/>
          <p:nvPr/>
        </p:nvSpPr>
        <p:spPr>
          <a:xfrm>
            <a:off x="7960575" y="1380775"/>
            <a:ext cx="3825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The second design option shows a grouping of steps. </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The advantage of this is not all steps are required to deploy a KP. So if deploying a second KP only the deployment tab panel (civil works onwards) would be visible.</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Onboarding Option 2b</a:t>
            </a:r>
            <a:endParaRPr/>
          </a:p>
        </p:txBody>
      </p:sp>
      <p:sp>
        <p:nvSpPr>
          <p:cNvPr id="505" name="Google Shape;505;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506" name="Google Shape;506;p36"/>
          <p:cNvPicPr preferRelativeResize="0"/>
          <p:nvPr/>
        </p:nvPicPr>
        <p:blipFill>
          <a:blip r:embed="rId3">
            <a:alphaModFix/>
          </a:blip>
          <a:stretch>
            <a:fillRect/>
          </a:stretch>
        </p:blipFill>
        <p:spPr>
          <a:xfrm>
            <a:off x="5" y="958700"/>
            <a:ext cx="5866353" cy="5899300"/>
          </a:xfrm>
          <a:prstGeom prst="rect">
            <a:avLst/>
          </a:prstGeom>
          <a:noFill/>
          <a:ln>
            <a:noFill/>
          </a:ln>
        </p:spPr>
      </p:pic>
      <p:sp>
        <p:nvSpPr>
          <p:cNvPr id="507" name="Google Shape;507;p36"/>
          <p:cNvSpPr txBox="1"/>
          <p:nvPr/>
        </p:nvSpPr>
        <p:spPr>
          <a:xfrm>
            <a:off x="7960575" y="1228375"/>
            <a:ext cx="3825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See with example of how it looks when a second KP is deployed to a shop. </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N.b. Once a KP is deployed the KOKOPoint details table moves up above the onboarding panels on the shop page.</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Onboarding 3</a:t>
            </a:r>
            <a:endParaRPr/>
          </a:p>
        </p:txBody>
      </p:sp>
      <p:sp>
        <p:nvSpPr>
          <p:cNvPr id="514" name="Google Shape;514;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515" name="Google Shape;515;p37"/>
          <p:cNvPicPr preferRelativeResize="0"/>
          <p:nvPr/>
        </p:nvPicPr>
        <p:blipFill rotWithShape="1">
          <a:blip r:embed="rId4">
            <a:alphaModFix/>
          </a:blip>
          <a:srcRect b="13442" l="0" r="0" t="0"/>
          <a:stretch/>
        </p:blipFill>
        <p:spPr>
          <a:xfrm>
            <a:off x="5169625" y="123987"/>
            <a:ext cx="6840525" cy="6610025"/>
          </a:xfrm>
          <a:prstGeom prst="rect">
            <a:avLst/>
          </a:prstGeom>
          <a:noFill/>
          <a:ln>
            <a:noFill/>
          </a:ln>
        </p:spPr>
      </p:pic>
      <p:sp>
        <p:nvSpPr>
          <p:cNvPr id="516" name="Google Shape;516;p37"/>
          <p:cNvSpPr txBox="1"/>
          <p:nvPr/>
        </p:nvSpPr>
        <p:spPr>
          <a:xfrm>
            <a:off x="639400" y="1586950"/>
            <a:ext cx="3825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The third </a:t>
            </a:r>
            <a:r>
              <a:rPr lang="en-US">
                <a:latin typeface="Nunito SemiBold"/>
                <a:ea typeface="Nunito SemiBold"/>
                <a:cs typeface="Nunito SemiBold"/>
                <a:sym typeface="Nunito SemiBold"/>
              </a:rPr>
              <a:t>option</a:t>
            </a:r>
            <a:r>
              <a:rPr lang="en-US">
                <a:latin typeface="Nunito SemiBold"/>
                <a:ea typeface="Nunito SemiBold"/>
                <a:cs typeface="Nunito SemiBold"/>
                <a:sym typeface="Nunito SemiBold"/>
              </a:rPr>
              <a:t> shows the KYC, buy in fee and contracting steps on the page together (no clicking on individual tabs). This is </a:t>
            </a:r>
            <a:r>
              <a:rPr lang="en-US">
                <a:latin typeface="Nunito SemiBold"/>
                <a:ea typeface="Nunito SemiBold"/>
                <a:cs typeface="Nunito SemiBold"/>
                <a:sym typeface="Nunito SemiBold"/>
              </a:rPr>
              <a:t>because we see a need for Agent Network to see all three at once when checking on the readiness of an agent.</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Background </a:t>
            </a:r>
            <a:endParaRPr/>
          </a:p>
        </p:txBody>
      </p:sp>
      <p:sp>
        <p:nvSpPr>
          <p:cNvPr id="173" name="Google Shape;173;p20"/>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3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22" name="Google Shape;522;p38"/>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Offboarding MVP</a:t>
            </a:r>
            <a:endParaRPr/>
          </a:p>
        </p:txBody>
      </p:sp>
      <p:sp>
        <p:nvSpPr>
          <p:cNvPr id="523" name="Google Shape;523;p38"/>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Solution Outline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9"/>
          <p:cNvSpPr txBox="1"/>
          <p:nvPr>
            <p:ph type="title"/>
          </p:nvPr>
        </p:nvSpPr>
        <p:spPr>
          <a:xfrm>
            <a:off x="1200179" y="193949"/>
            <a:ext cx="7899900" cy="588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Offboarding</a:t>
            </a:r>
            <a:endParaRPr/>
          </a:p>
        </p:txBody>
      </p:sp>
      <p:sp>
        <p:nvSpPr>
          <p:cNvPr id="530" name="Google Shape;530;p39"/>
          <p:cNvSpPr txBox="1"/>
          <p:nvPr>
            <p:ph idx="12" type="sldNum"/>
          </p:nvPr>
        </p:nvSpPr>
        <p:spPr>
          <a:xfrm>
            <a:off x="8495157" y="4658383"/>
            <a:ext cx="344100" cy="33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31" name="Google Shape;531;p39"/>
          <p:cNvSpPr/>
          <p:nvPr/>
        </p:nvSpPr>
        <p:spPr>
          <a:xfrm>
            <a:off x="895350"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latin typeface="Nunito"/>
                <a:ea typeface="Nunito"/>
                <a:cs typeface="Nunito"/>
                <a:sym typeface="Nunito"/>
              </a:rPr>
              <a:t>Agent Network informs Legal of a termination</a:t>
            </a:r>
            <a:endParaRPr sz="1300">
              <a:latin typeface="Nunito"/>
              <a:ea typeface="Nunito"/>
              <a:cs typeface="Nunito"/>
              <a:sym typeface="Nunito"/>
            </a:endParaRPr>
          </a:p>
        </p:txBody>
      </p:sp>
      <p:sp>
        <p:nvSpPr>
          <p:cNvPr id="532" name="Google Shape;532;p39"/>
          <p:cNvSpPr/>
          <p:nvPr/>
        </p:nvSpPr>
        <p:spPr>
          <a:xfrm>
            <a:off x="296889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Legal issue formal notice</a:t>
            </a:r>
            <a:endParaRPr>
              <a:latin typeface="Nunito"/>
              <a:ea typeface="Nunito"/>
              <a:cs typeface="Nunito"/>
              <a:sym typeface="Nunito"/>
            </a:endParaRPr>
          </a:p>
        </p:txBody>
      </p:sp>
      <p:sp>
        <p:nvSpPr>
          <p:cNvPr id="533" name="Google Shape;533;p39"/>
          <p:cNvSpPr/>
          <p:nvPr/>
        </p:nvSpPr>
        <p:spPr>
          <a:xfrm>
            <a:off x="2968892" y="27133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latin typeface="Nunito"/>
                <a:ea typeface="Nunito"/>
                <a:cs typeface="Nunito"/>
                <a:sym typeface="Nunito"/>
              </a:rPr>
              <a:t>Termination status updated</a:t>
            </a:r>
            <a:endParaRPr sz="1500">
              <a:latin typeface="Nunito"/>
              <a:ea typeface="Nunito"/>
              <a:cs typeface="Nunito"/>
              <a:sym typeface="Nunito"/>
            </a:endParaRPr>
          </a:p>
        </p:txBody>
      </p:sp>
      <p:sp>
        <p:nvSpPr>
          <p:cNvPr id="534" name="Google Shape;534;p39"/>
          <p:cNvSpPr/>
          <p:nvPr/>
        </p:nvSpPr>
        <p:spPr>
          <a:xfrm>
            <a:off x="9257788" y="27133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Finance processes payments</a:t>
            </a:r>
            <a:endParaRPr>
              <a:latin typeface="Nunito"/>
              <a:ea typeface="Nunito"/>
              <a:cs typeface="Nunito"/>
              <a:sym typeface="Nunito"/>
            </a:endParaRPr>
          </a:p>
        </p:txBody>
      </p:sp>
      <p:sp>
        <p:nvSpPr>
          <p:cNvPr id="535" name="Google Shape;535;p39"/>
          <p:cNvSpPr/>
          <p:nvPr/>
        </p:nvSpPr>
        <p:spPr>
          <a:xfrm>
            <a:off x="5065200" y="27133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Teams are informed</a:t>
            </a:r>
            <a:endParaRPr>
              <a:latin typeface="Nunito"/>
              <a:ea typeface="Nunito"/>
              <a:cs typeface="Nunito"/>
              <a:sym typeface="Nunito"/>
            </a:endParaRPr>
          </a:p>
        </p:txBody>
      </p:sp>
      <p:cxnSp>
        <p:nvCxnSpPr>
          <p:cNvPr id="536" name="Google Shape;536;p39"/>
          <p:cNvCxnSpPr>
            <a:stCxn id="531" idx="3"/>
            <a:endCxn id="532" idx="1"/>
          </p:cNvCxnSpPr>
          <p:nvPr/>
        </p:nvCxnSpPr>
        <p:spPr>
          <a:xfrm>
            <a:off x="2347350" y="1721481"/>
            <a:ext cx="621600" cy="0"/>
          </a:xfrm>
          <a:prstGeom prst="straightConnector1">
            <a:avLst/>
          </a:prstGeom>
          <a:noFill/>
          <a:ln cap="flat" cmpd="sng" w="9525">
            <a:solidFill>
              <a:schemeClr val="dk2"/>
            </a:solidFill>
            <a:prstDash val="solid"/>
            <a:round/>
            <a:headEnd len="med" w="med" type="none"/>
            <a:tailEnd len="med" w="med" type="stealth"/>
          </a:ln>
        </p:spPr>
      </p:cxnSp>
      <p:sp>
        <p:nvSpPr>
          <p:cNvPr id="537" name="Google Shape;537;p39"/>
          <p:cNvSpPr/>
          <p:nvPr/>
        </p:nvSpPr>
        <p:spPr>
          <a:xfrm>
            <a:off x="504249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ARM/ARR send to agent to sign</a:t>
            </a:r>
            <a:endParaRPr>
              <a:latin typeface="Nunito"/>
              <a:ea typeface="Nunito"/>
              <a:cs typeface="Nunito"/>
              <a:sym typeface="Nunito"/>
            </a:endParaRPr>
          </a:p>
        </p:txBody>
      </p:sp>
      <p:cxnSp>
        <p:nvCxnSpPr>
          <p:cNvPr id="538" name="Google Shape;538;p39"/>
          <p:cNvCxnSpPr>
            <a:endCxn id="537" idx="1"/>
          </p:cNvCxnSpPr>
          <p:nvPr/>
        </p:nvCxnSpPr>
        <p:spPr>
          <a:xfrm>
            <a:off x="4420896" y="1721481"/>
            <a:ext cx="621600" cy="0"/>
          </a:xfrm>
          <a:prstGeom prst="straightConnector1">
            <a:avLst/>
          </a:prstGeom>
          <a:noFill/>
          <a:ln cap="flat" cmpd="sng" w="9525">
            <a:solidFill>
              <a:schemeClr val="dk2"/>
            </a:solidFill>
            <a:prstDash val="solid"/>
            <a:round/>
            <a:headEnd len="med" w="med" type="none"/>
            <a:tailEnd len="med" w="med" type="stealth"/>
          </a:ln>
        </p:spPr>
      </p:cxnSp>
      <p:sp>
        <p:nvSpPr>
          <p:cNvPr id="539" name="Google Shape;539;p39"/>
          <p:cNvSpPr/>
          <p:nvPr/>
        </p:nvSpPr>
        <p:spPr>
          <a:xfrm>
            <a:off x="711604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Agent signs</a:t>
            </a:r>
            <a:endParaRPr>
              <a:latin typeface="Nunito"/>
              <a:ea typeface="Nunito"/>
              <a:cs typeface="Nunito"/>
              <a:sym typeface="Nunito"/>
            </a:endParaRPr>
          </a:p>
        </p:txBody>
      </p:sp>
      <p:cxnSp>
        <p:nvCxnSpPr>
          <p:cNvPr id="540" name="Google Shape;540;p39"/>
          <p:cNvCxnSpPr>
            <a:endCxn id="539" idx="1"/>
          </p:cNvCxnSpPr>
          <p:nvPr/>
        </p:nvCxnSpPr>
        <p:spPr>
          <a:xfrm>
            <a:off x="6494446" y="1721481"/>
            <a:ext cx="621600" cy="0"/>
          </a:xfrm>
          <a:prstGeom prst="straightConnector1">
            <a:avLst/>
          </a:prstGeom>
          <a:noFill/>
          <a:ln cap="flat" cmpd="sng" w="9525">
            <a:solidFill>
              <a:schemeClr val="dk2"/>
            </a:solidFill>
            <a:prstDash val="solid"/>
            <a:round/>
            <a:headEnd len="med" w="med" type="none"/>
            <a:tailEnd len="med" w="med" type="stealth"/>
          </a:ln>
        </p:spPr>
      </p:cxnSp>
      <p:sp>
        <p:nvSpPr>
          <p:cNvPr id="541" name="Google Shape;541;p39"/>
          <p:cNvSpPr/>
          <p:nvPr/>
        </p:nvSpPr>
        <p:spPr>
          <a:xfrm>
            <a:off x="7161496" y="27133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Decommission tasks start</a:t>
            </a:r>
            <a:endParaRPr>
              <a:latin typeface="Nunito"/>
              <a:ea typeface="Nunito"/>
              <a:cs typeface="Nunito"/>
              <a:sym typeface="Nunito"/>
            </a:endParaRPr>
          </a:p>
        </p:txBody>
      </p:sp>
      <p:sp>
        <p:nvSpPr>
          <p:cNvPr id="542" name="Google Shape;542;p39"/>
          <p:cNvSpPr/>
          <p:nvPr/>
        </p:nvSpPr>
        <p:spPr>
          <a:xfrm>
            <a:off x="9257800" y="4054625"/>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Automated system triggers</a:t>
            </a:r>
            <a:endParaRPr>
              <a:latin typeface="Nunito"/>
              <a:ea typeface="Nunito"/>
              <a:cs typeface="Nunito"/>
              <a:sym typeface="Nunito"/>
            </a:endParaRPr>
          </a:p>
        </p:txBody>
      </p:sp>
      <p:cxnSp>
        <p:nvCxnSpPr>
          <p:cNvPr id="543" name="Google Shape;543;p39"/>
          <p:cNvCxnSpPr>
            <a:stCxn id="532" idx="2"/>
            <a:endCxn id="533" idx="0"/>
          </p:cNvCxnSpPr>
          <p:nvPr/>
        </p:nvCxnSpPr>
        <p:spPr>
          <a:xfrm>
            <a:off x="3694896" y="2157081"/>
            <a:ext cx="0" cy="556200"/>
          </a:xfrm>
          <a:prstGeom prst="straightConnector1">
            <a:avLst/>
          </a:prstGeom>
          <a:noFill/>
          <a:ln cap="flat" cmpd="sng" w="9525">
            <a:solidFill>
              <a:schemeClr val="dk2"/>
            </a:solidFill>
            <a:prstDash val="solid"/>
            <a:round/>
            <a:headEnd len="med" w="med" type="none"/>
            <a:tailEnd len="med" w="med" type="stealth"/>
          </a:ln>
        </p:spPr>
      </p:cxnSp>
      <p:cxnSp>
        <p:nvCxnSpPr>
          <p:cNvPr id="544" name="Google Shape;544;p39"/>
          <p:cNvCxnSpPr/>
          <p:nvPr/>
        </p:nvCxnSpPr>
        <p:spPr>
          <a:xfrm>
            <a:off x="4420896" y="3148950"/>
            <a:ext cx="621600" cy="0"/>
          </a:xfrm>
          <a:prstGeom prst="straightConnector1">
            <a:avLst/>
          </a:prstGeom>
          <a:noFill/>
          <a:ln cap="flat" cmpd="sng" w="9525">
            <a:solidFill>
              <a:schemeClr val="dk2"/>
            </a:solidFill>
            <a:prstDash val="solid"/>
            <a:round/>
            <a:headEnd len="med" w="med" type="none"/>
            <a:tailEnd len="med" w="med" type="stealth"/>
          </a:ln>
        </p:spPr>
      </p:cxnSp>
      <p:sp>
        <p:nvSpPr>
          <p:cNvPr id="545" name="Google Shape;545;p39"/>
          <p:cNvSpPr/>
          <p:nvPr/>
        </p:nvSpPr>
        <p:spPr>
          <a:xfrm>
            <a:off x="7585546" y="4217825"/>
            <a:ext cx="6039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46" name="Google Shape;546;p39"/>
          <p:cNvSpPr txBox="1"/>
          <p:nvPr/>
        </p:nvSpPr>
        <p:spPr>
          <a:xfrm>
            <a:off x="7303550" y="4669900"/>
            <a:ext cx="122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Mark as complete?</a:t>
            </a:r>
            <a:endParaRPr>
              <a:latin typeface="Nunito SemiBold"/>
              <a:ea typeface="Nunito SemiBold"/>
              <a:cs typeface="Nunito SemiBold"/>
              <a:sym typeface="Nunito SemiBold"/>
            </a:endParaRPr>
          </a:p>
        </p:txBody>
      </p:sp>
      <p:cxnSp>
        <p:nvCxnSpPr>
          <p:cNvPr id="547" name="Google Shape;547;p39"/>
          <p:cNvCxnSpPr>
            <a:stCxn id="545" idx="3"/>
            <a:endCxn id="542" idx="1"/>
          </p:cNvCxnSpPr>
          <p:nvPr/>
        </p:nvCxnSpPr>
        <p:spPr>
          <a:xfrm>
            <a:off x="8189446" y="4490225"/>
            <a:ext cx="1068300" cy="0"/>
          </a:xfrm>
          <a:prstGeom prst="straightConnector1">
            <a:avLst/>
          </a:prstGeom>
          <a:noFill/>
          <a:ln cap="flat" cmpd="sng" w="9525">
            <a:solidFill>
              <a:schemeClr val="dk2"/>
            </a:solidFill>
            <a:prstDash val="solid"/>
            <a:round/>
            <a:headEnd len="med" w="med" type="none"/>
            <a:tailEnd len="med" w="med" type="stealth"/>
          </a:ln>
        </p:spPr>
      </p:cxnSp>
      <p:cxnSp>
        <p:nvCxnSpPr>
          <p:cNvPr id="548" name="Google Shape;548;p39"/>
          <p:cNvCxnSpPr>
            <a:stCxn id="535" idx="3"/>
            <a:endCxn id="541" idx="1"/>
          </p:cNvCxnSpPr>
          <p:nvPr/>
        </p:nvCxnSpPr>
        <p:spPr>
          <a:xfrm>
            <a:off x="6517200" y="3148950"/>
            <a:ext cx="644400" cy="0"/>
          </a:xfrm>
          <a:prstGeom prst="straightConnector1">
            <a:avLst/>
          </a:prstGeom>
          <a:noFill/>
          <a:ln cap="flat" cmpd="sng" w="9525">
            <a:solidFill>
              <a:schemeClr val="dk2"/>
            </a:solidFill>
            <a:prstDash val="solid"/>
            <a:round/>
            <a:headEnd len="med" w="med" type="none"/>
            <a:tailEnd len="med" w="med" type="triangle"/>
          </a:ln>
        </p:spPr>
      </p:cxnSp>
      <p:cxnSp>
        <p:nvCxnSpPr>
          <p:cNvPr id="549" name="Google Shape;549;p39"/>
          <p:cNvCxnSpPr>
            <a:stCxn id="541" idx="3"/>
            <a:endCxn id="534" idx="1"/>
          </p:cNvCxnSpPr>
          <p:nvPr/>
        </p:nvCxnSpPr>
        <p:spPr>
          <a:xfrm>
            <a:off x="8613496" y="3148950"/>
            <a:ext cx="644400" cy="0"/>
          </a:xfrm>
          <a:prstGeom prst="straightConnector1">
            <a:avLst/>
          </a:prstGeom>
          <a:noFill/>
          <a:ln cap="flat" cmpd="sng" w="9525">
            <a:solidFill>
              <a:schemeClr val="dk2"/>
            </a:solidFill>
            <a:prstDash val="solid"/>
            <a:round/>
            <a:headEnd len="med" w="med" type="none"/>
            <a:tailEnd len="med" w="med" type="triangle"/>
          </a:ln>
        </p:spPr>
      </p:cxnSp>
      <p:cxnSp>
        <p:nvCxnSpPr>
          <p:cNvPr id="550" name="Google Shape;550;p39"/>
          <p:cNvCxnSpPr>
            <a:stCxn id="541" idx="2"/>
            <a:endCxn id="545" idx="0"/>
          </p:cNvCxnSpPr>
          <p:nvPr/>
        </p:nvCxnSpPr>
        <p:spPr>
          <a:xfrm>
            <a:off x="7887496" y="3584550"/>
            <a:ext cx="0" cy="633300"/>
          </a:xfrm>
          <a:prstGeom prst="straightConnector1">
            <a:avLst/>
          </a:prstGeom>
          <a:noFill/>
          <a:ln cap="flat" cmpd="sng" w="9525">
            <a:solidFill>
              <a:schemeClr val="dk2"/>
            </a:solidFill>
            <a:prstDash val="solid"/>
            <a:round/>
            <a:headEnd len="med" w="med" type="none"/>
            <a:tailEnd len="med" w="med" type="triangle"/>
          </a:ln>
        </p:spPr>
      </p:cxnSp>
      <p:sp>
        <p:nvSpPr>
          <p:cNvPr id="551" name="Google Shape;551;p39"/>
          <p:cNvSpPr/>
          <p:nvPr/>
        </p:nvSpPr>
        <p:spPr>
          <a:xfrm>
            <a:off x="918959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Termination letter is filed</a:t>
            </a:r>
            <a:endParaRPr>
              <a:latin typeface="Nunito"/>
              <a:ea typeface="Nunito"/>
              <a:cs typeface="Nunito"/>
              <a:sym typeface="Nunito"/>
            </a:endParaRPr>
          </a:p>
        </p:txBody>
      </p:sp>
      <p:cxnSp>
        <p:nvCxnSpPr>
          <p:cNvPr id="552" name="Google Shape;552;p39"/>
          <p:cNvCxnSpPr>
            <a:stCxn id="539" idx="3"/>
            <a:endCxn id="551" idx="1"/>
          </p:cNvCxnSpPr>
          <p:nvPr/>
        </p:nvCxnSpPr>
        <p:spPr>
          <a:xfrm>
            <a:off x="8568046" y="1721481"/>
            <a:ext cx="621600" cy="0"/>
          </a:xfrm>
          <a:prstGeom prst="straightConnector1">
            <a:avLst/>
          </a:prstGeom>
          <a:noFill/>
          <a:ln cap="flat" cmpd="sng" w="9525">
            <a:solidFill>
              <a:schemeClr val="dk2"/>
            </a:solidFill>
            <a:prstDash val="solid"/>
            <a:round/>
            <a:headEnd len="med" w="med" type="none"/>
            <a:tailEnd len="med" w="med" type="triangle"/>
          </a:ln>
        </p:spPr>
      </p:cxnSp>
      <p:sp>
        <p:nvSpPr>
          <p:cNvPr id="553" name="Google Shape;553;p39"/>
          <p:cNvSpPr/>
          <p:nvPr/>
        </p:nvSpPr>
        <p:spPr>
          <a:xfrm>
            <a:off x="10672950" y="5395908"/>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System marks agent inactive</a:t>
            </a:r>
            <a:endParaRPr>
              <a:latin typeface="Nunito"/>
              <a:ea typeface="Nunito"/>
              <a:cs typeface="Nunito"/>
              <a:sym typeface="Nunito"/>
            </a:endParaRPr>
          </a:p>
        </p:txBody>
      </p:sp>
      <p:sp>
        <p:nvSpPr>
          <p:cNvPr id="554" name="Google Shape;554;p39"/>
          <p:cNvSpPr/>
          <p:nvPr/>
        </p:nvSpPr>
        <p:spPr>
          <a:xfrm>
            <a:off x="168575" y="1547300"/>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txBox="1"/>
          <p:nvPr/>
        </p:nvSpPr>
        <p:spPr>
          <a:xfrm>
            <a:off x="-45100" y="837750"/>
            <a:ext cx="1037700" cy="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Agent wants to leave KOKO</a:t>
            </a:r>
            <a:endParaRPr sz="1100">
              <a:latin typeface="Nunito SemiBold"/>
              <a:ea typeface="Nunito SemiBold"/>
              <a:cs typeface="Nunito SemiBold"/>
              <a:sym typeface="Nunito SemiBold"/>
            </a:endParaRPr>
          </a:p>
        </p:txBody>
      </p:sp>
      <p:sp>
        <p:nvSpPr>
          <p:cNvPr id="556" name="Google Shape;556;p39"/>
          <p:cNvSpPr/>
          <p:nvPr/>
        </p:nvSpPr>
        <p:spPr>
          <a:xfrm>
            <a:off x="168575" y="2250650"/>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txBox="1"/>
          <p:nvPr/>
        </p:nvSpPr>
        <p:spPr>
          <a:xfrm>
            <a:off x="-197500" y="2437950"/>
            <a:ext cx="1037700" cy="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KOKO decides to terminate shop</a:t>
            </a:r>
            <a:endParaRPr sz="1100">
              <a:latin typeface="Nunito SemiBold"/>
              <a:ea typeface="Nunito SemiBold"/>
              <a:cs typeface="Nunito SemiBold"/>
              <a:sym typeface="Nunito SemiBold"/>
            </a:endParaRPr>
          </a:p>
        </p:txBody>
      </p:sp>
      <p:cxnSp>
        <p:nvCxnSpPr>
          <p:cNvPr id="558" name="Google Shape;558;p39"/>
          <p:cNvCxnSpPr>
            <a:stCxn id="554" idx="6"/>
            <a:endCxn id="531" idx="1"/>
          </p:cNvCxnSpPr>
          <p:nvPr/>
        </p:nvCxnSpPr>
        <p:spPr>
          <a:xfrm>
            <a:off x="369875" y="1653950"/>
            <a:ext cx="525600" cy="67500"/>
          </a:xfrm>
          <a:prstGeom prst="bentConnector3">
            <a:avLst>
              <a:gd fmla="val 49988" name="adj1"/>
            </a:avLst>
          </a:prstGeom>
          <a:noFill/>
          <a:ln cap="flat" cmpd="sng" w="9525">
            <a:solidFill>
              <a:schemeClr val="dk2"/>
            </a:solidFill>
            <a:prstDash val="solid"/>
            <a:round/>
            <a:headEnd len="med" w="med" type="none"/>
            <a:tailEnd len="med" w="med" type="stealth"/>
          </a:ln>
        </p:spPr>
      </p:cxnSp>
      <p:cxnSp>
        <p:nvCxnSpPr>
          <p:cNvPr id="559" name="Google Shape;559;p39"/>
          <p:cNvCxnSpPr>
            <a:stCxn id="556" idx="6"/>
            <a:endCxn id="531" idx="1"/>
          </p:cNvCxnSpPr>
          <p:nvPr/>
        </p:nvCxnSpPr>
        <p:spPr>
          <a:xfrm flipH="1" rot="10800000">
            <a:off x="369875" y="1721600"/>
            <a:ext cx="525600" cy="635700"/>
          </a:xfrm>
          <a:prstGeom prst="bentConnector3">
            <a:avLst>
              <a:gd fmla="val 49988" name="adj1"/>
            </a:avLst>
          </a:prstGeom>
          <a:noFill/>
          <a:ln cap="flat" cmpd="sng" w="9525">
            <a:solidFill>
              <a:schemeClr val="dk2"/>
            </a:solidFill>
            <a:prstDash val="solid"/>
            <a:round/>
            <a:headEnd len="med" w="med" type="none"/>
            <a:tailEnd len="med" w="med" type="stealth"/>
          </a:ln>
        </p:spPr>
      </p:cxnSp>
      <p:sp>
        <p:nvSpPr>
          <p:cNvPr id="560" name="Google Shape;560;p39"/>
          <p:cNvSpPr/>
          <p:nvPr/>
        </p:nvSpPr>
        <p:spPr>
          <a:xfrm>
            <a:off x="9788350" y="146075"/>
            <a:ext cx="2091000" cy="266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Offline process for MVP</a:t>
            </a:r>
            <a:endParaRPr/>
          </a:p>
        </p:txBody>
      </p:sp>
      <p:sp>
        <p:nvSpPr>
          <p:cNvPr id="561" name="Google Shape;561;p39"/>
          <p:cNvSpPr/>
          <p:nvPr/>
        </p:nvSpPr>
        <p:spPr>
          <a:xfrm>
            <a:off x="9788350" y="527075"/>
            <a:ext cx="2091000" cy="266700"/>
          </a:xfrm>
          <a:prstGeom prst="rect">
            <a:avLst/>
          </a:prstGeom>
          <a:solidFill>
            <a:srgbClr val="65D9F8"/>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Online process for MVP</a:t>
            </a:r>
            <a:endParaRPr/>
          </a:p>
        </p:txBody>
      </p:sp>
      <p:sp>
        <p:nvSpPr>
          <p:cNvPr id="562" name="Google Shape;562;p39"/>
          <p:cNvSpPr txBox="1"/>
          <p:nvPr/>
        </p:nvSpPr>
        <p:spPr>
          <a:xfrm>
            <a:off x="840200" y="4232675"/>
            <a:ext cx="2906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Decommission Tasks: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Retrieve KP</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Modifications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Collect cookers and canisters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Retrieve branding and demo cookers</a:t>
            </a:r>
            <a:endParaRPr>
              <a:latin typeface="Nunito SemiBold"/>
              <a:ea typeface="Nunito SemiBold"/>
              <a:cs typeface="Nunito SemiBold"/>
              <a:sym typeface="Nunito SemiBold"/>
            </a:endParaRPr>
          </a:p>
        </p:txBody>
      </p:sp>
      <p:sp>
        <p:nvSpPr>
          <p:cNvPr id="563" name="Google Shape;563;p39"/>
          <p:cNvSpPr/>
          <p:nvPr/>
        </p:nvSpPr>
        <p:spPr>
          <a:xfrm>
            <a:off x="11097000" y="4217825"/>
            <a:ext cx="603900" cy="544800"/>
          </a:xfrm>
          <a:prstGeom prst="diamond">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564" name="Google Shape;564;p39"/>
          <p:cNvSpPr txBox="1"/>
          <p:nvPr/>
        </p:nvSpPr>
        <p:spPr>
          <a:xfrm>
            <a:off x="10863900" y="3522025"/>
            <a:ext cx="122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Shop </a:t>
            </a:r>
            <a:r>
              <a:rPr lang="en-US" u="sng">
                <a:latin typeface="Nunito SemiBold"/>
                <a:ea typeface="Nunito SemiBold"/>
                <a:cs typeface="Nunito SemiBold"/>
                <a:sym typeface="Nunito SemiBold"/>
              </a:rPr>
              <a:t>and</a:t>
            </a:r>
            <a:r>
              <a:rPr lang="en-US">
                <a:latin typeface="Nunito SemiBold"/>
                <a:ea typeface="Nunito SemiBold"/>
                <a:cs typeface="Nunito SemiBold"/>
                <a:sym typeface="Nunito SemiBold"/>
              </a:rPr>
              <a:t> agent termination?</a:t>
            </a:r>
            <a:endParaRPr>
              <a:latin typeface="Nunito SemiBold"/>
              <a:ea typeface="Nunito SemiBold"/>
              <a:cs typeface="Nunito SemiBold"/>
              <a:sym typeface="Nunito SemiBold"/>
            </a:endParaRPr>
          </a:p>
        </p:txBody>
      </p:sp>
      <p:cxnSp>
        <p:nvCxnSpPr>
          <p:cNvPr id="565" name="Google Shape;565;p39"/>
          <p:cNvCxnSpPr>
            <a:stCxn id="542" idx="3"/>
          </p:cNvCxnSpPr>
          <p:nvPr/>
        </p:nvCxnSpPr>
        <p:spPr>
          <a:xfrm flipH="1" rot="10800000">
            <a:off x="10709800" y="4474625"/>
            <a:ext cx="454800" cy="15600"/>
          </a:xfrm>
          <a:prstGeom prst="straightConnector1">
            <a:avLst/>
          </a:prstGeom>
          <a:noFill/>
          <a:ln cap="flat" cmpd="sng" w="9525">
            <a:solidFill>
              <a:schemeClr val="dk2"/>
            </a:solidFill>
            <a:prstDash val="solid"/>
            <a:round/>
            <a:headEnd len="med" w="med" type="none"/>
            <a:tailEnd len="med" w="med" type="stealth"/>
          </a:ln>
        </p:spPr>
      </p:cxnSp>
      <p:cxnSp>
        <p:nvCxnSpPr>
          <p:cNvPr id="566" name="Google Shape;566;p39"/>
          <p:cNvCxnSpPr>
            <a:stCxn id="563" idx="2"/>
            <a:endCxn id="553" idx="0"/>
          </p:cNvCxnSpPr>
          <p:nvPr/>
        </p:nvCxnSpPr>
        <p:spPr>
          <a:xfrm>
            <a:off x="11398950" y="4762625"/>
            <a:ext cx="0" cy="633300"/>
          </a:xfrm>
          <a:prstGeom prst="straightConnector1">
            <a:avLst/>
          </a:prstGeom>
          <a:noFill/>
          <a:ln cap="flat" cmpd="sng" w="9525">
            <a:solidFill>
              <a:schemeClr val="dk2"/>
            </a:solidFill>
            <a:prstDash val="solid"/>
            <a:round/>
            <a:headEnd len="med" w="med" type="none"/>
            <a:tailEnd len="med" w="med" type="stealth"/>
          </a:ln>
        </p:spPr>
      </p:cxnSp>
      <p:sp>
        <p:nvSpPr>
          <p:cNvPr id="567" name="Google Shape;567;p39"/>
          <p:cNvSpPr txBox="1"/>
          <p:nvPr/>
        </p:nvSpPr>
        <p:spPr>
          <a:xfrm>
            <a:off x="7752675" y="5505250"/>
            <a:ext cx="2505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Automated system triggers:</a:t>
            </a:r>
            <a:endParaRPr sz="900">
              <a:latin typeface="Nunito SemiBold"/>
              <a:ea typeface="Nunito SemiBold"/>
              <a:cs typeface="Nunito SemiBold"/>
              <a:sym typeface="Nunito SemiBold"/>
            </a:endParaRPr>
          </a:p>
          <a:p>
            <a:pPr indent="-285750" lvl="0" marL="457200" rtl="0" algn="l">
              <a:spcBef>
                <a:spcPts val="0"/>
              </a:spcBef>
              <a:spcAft>
                <a:spcPts val="0"/>
              </a:spcAft>
              <a:buSzPts val="900"/>
              <a:buFont typeface="Nunito SemiBold"/>
              <a:buChar char="-"/>
            </a:pPr>
            <a:r>
              <a:rPr lang="en-US" sz="900">
                <a:latin typeface="Nunito SemiBold"/>
                <a:ea typeface="Nunito SemiBold"/>
                <a:cs typeface="Nunito SemiBold"/>
                <a:sym typeface="Nunito SemiBold"/>
              </a:rPr>
              <a:t>Update Odoo agent and shop status for monthly statements</a:t>
            </a:r>
            <a:endParaRPr sz="900">
              <a:latin typeface="Nunito SemiBold"/>
              <a:ea typeface="Nunito SemiBold"/>
              <a:cs typeface="Nunito SemiBold"/>
              <a:sym typeface="Nunito SemiBold"/>
            </a:endParaRPr>
          </a:p>
          <a:p>
            <a:pPr indent="-285750" lvl="0" marL="457200" rtl="0" algn="l">
              <a:spcBef>
                <a:spcPts val="0"/>
              </a:spcBef>
              <a:spcAft>
                <a:spcPts val="0"/>
              </a:spcAft>
              <a:buSzPts val="900"/>
              <a:buFont typeface="Nunito SemiBold"/>
              <a:buChar char="-"/>
            </a:pPr>
            <a:r>
              <a:rPr lang="en-US" sz="900">
                <a:latin typeface="Nunito SemiBold"/>
                <a:ea typeface="Nunito SemiBold"/>
                <a:cs typeface="Nunito SemiBold"/>
                <a:sym typeface="Nunito SemiBold"/>
              </a:rPr>
              <a:t>Adjust min/max values</a:t>
            </a:r>
            <a:endParaRPr sz="900">
              <a:latin typeface="Nunito SemiBold"/>
              <a:ea typeface="Nunito SemiBold"/>
              <a:cs typeface="Nunito SemiBold"/>
              <a:sym typeface="Nunito SemiBold"/>
            </a:endParaRPr>
          </a:p>
          <a:p>
            <a:pPr indent="-285750" lvl="0" marL="457200" rtl="0" algn="l">
              <a:spcBef>
                <a:spcPts val="0"/>
              </a:spcBef>
              <a:spcAft>
                <a:spcPts val="0"/>
              </a:spcAft>
              <a:buSzPts val="900"/>
              <a:buFont typeface="Nunito SemiBold"/>
              <a:buChar char="-"/>
            </a:pPr>
            <a:r>
              <a:rPr lang="en-US" sz="900">
                <a:latin typeface="Nunito SemiBold"/>
                <a:ea typeface="Nunito SemiBold"/>
                <a:cs typeface="Nunito SemiBold"/>
                <a:sym typeface="Nunito SemiBold"/>
              </a:rPr>
              <a:t>Unassign KP from a shop</a:t>
            </a:r>
            <a:endParaRPr sz="900">
              <a:latin typeface="Nunito SemiBold"/>
              <a:ea typeface="Nunito SemiBold"/>
              <a:cs typeface="Nunito SemiBold"/>
              <a:sym typeface="Nunito SemiBold"/>
            </a:endParaRPr>
          </a:p>
        </p:txBody>
      </p:sp>
      <p:sp>
        <p:nvSpPr>
          <p:cNvPr id="568" name="Google Shape;568;p39"/>
          <p:cNvSpPr/>
          <p:nvPr/>
        </p:nvSpPr>
        <p:spPr>
          <a:xfrm>
            <a:off x="826775" y="1155000"/>
            <a:ext cx="11266800" cy="12318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US" sz="800">
                <a:solidFill>
                  <a:srgbClr val="FF0000"/>
                </a:solidFill>
              </a:rPr>
              <a:t>The correct tobe  process is </a:t>
            </a:r>
            <a:endParaRPr sz="800">
              <a:solidFill>
                <a:srgbClr val="FF0000"/>
              </a:solidFill>
            </a:endParaRPr>
          </a:p>
          <a:p>
            <a:pPr indent="0" lvl="0" marL="0" rtl="0" algn="r">
              <a:spcBef>
                <a:spcPts val="0"/>
              </a:spcBef>
              <a:spcAft>
                <a:spcPts val="0"/>
              </a:spcAft>
              <a:buNone/>
            </a:pPr>
            <a:r>
              <a:rPr lang="en-US" sz="800">
                <a:solidFill>
                  <a:srgbClr val="FF0000"/>
                </a:solidFill>
              </a:rPr>
              <a:t>still being worked through </a:t>
            </a:r>
            <a:endParaRPr sz="800">
              <a:solidFill>
                <a:srgbClr val="FF0000"/>
              </a:solidFill>
            </a:endParaRPr>
          </a:p>
          <a:p>
            <a:pPr indent="0" lvl="0" marL="0" rtl="0" algn="r">
              <a:spcBef>
                <a:spcPts val="0"/>
              </a:spcBef>
              <a:spcAft>
                <a:spcPts val="0"/>
              </a:spcAft>
              <a:buNone/>
            </a:pPr>
            <a:r>
              <a:rPr lang="en-US" sz="800">
                <a:solidFill>
                  <a:srgbClr val="FF0000"/>
                </a:solidFill>
              </a:rPr>
              <a:t>by Legal and Agent </a:t>
            </a:r>
            <a:endParaRPr sz="800">
              <a:solidFill>
                <a:srgbClr val="FF0000"/>
              </a:solidFill>
            </a:endParaRPr>
          </a:p>
          <a:p>
            <a:pPr indent="0" lvl="0" marL="0" rtl="0" algn="r">
              <a:spcBef>
                <a:spcPts val="0"/>
              </a:spcBef>
              <a:spcAft>
                <a:spcPts val="0"/>
              </a:spcAft>
              <a:buNone/>
            </a:pPr>
            <a:r>
              <a:rPr lang="en-US" sz="800">
                <a:solidFill>
                  <a:srgbClr val="FF0000"/>
                </a:solidFill>
              </a:rPr>
              <a:t>Network but the on system</a:t>
            </a:r>
            <a:endParaRPr sz="800">
              <a:solidFill>
                <a:srgbClr val="FF0000"/>
              </a:solidFill>
            </a:endParaRPr>
          </a:p>
          <a:p>
            <a:pPr indent="0" lvl="0" marL="0" rtl="0" algn="r">
              <a:spcBef>
                <a:spcPts val="0"/>
              </a:spcBef>
              <a:spcAft>
                <a:spcPts val="0"/>
              </a:spcAft>
              <a:buNone/>
            </a:pPr>
            <a:r>
              <a:rPr lang="en-US" sz="800">
                <a:solidFill>
                  <a:srgbClr val="FF0000"/>
                </a:solidFill>
              </a:rPr>
              <a:t>process assumes the</a:t>
            </a:r>
            <a:endParaRPr sz="800">
              <a:solidFill>
                <a:srgbClr val="FF0000"/>
              </a:solidFill>
            </a:endParaRPr>
          </a:p>
          <a:p>
            <a:pPr indent="0" lvl="0" marL="0" rtl="0" algn="r">
              <a:spcBef>
                <a:spcPts val="0"/>
              </a:spcBef>
              <a:spcAft>
                <a:spcPts val="0"/>
              </a:spcAft>
              <a:buNone/>
            </a:pPr>
            <a:r>
              <a:rPr lang="en-US" sz="800">
                <a:solidFill>
                  <a:srgbClr val="FF0000"/>
                </a:solidFill>
              </a:rPr>
              <a:t>termination is approved</a:t>
            </a:r>
            <a:endParaRPr sz="800">
              <a:solidFill>
                <a:srgbClr val="FF0000"/>
              </a:solidFill>
            </a:endParaRPr>
          </a:p>
          <a:p>
            <a:pPr indent="0" lvl="0" marL="0" rtl="0" algn="r">
              <a:spcBef>
                <a:spcPts val="0"/>
              </a:spcBef>
              <a:spcAft>
                <a:spcPts val="0"/>
              </a:spcAft>
              <a:buNone/>
            </a:pPr>
            <a:r>
              <a:rPr lang="en-US" sz="800">
                <a:solidFill>
                  <a:srgbClr val="FF0000"/>
                </a:solidFill>
              </a:rPr>
              <a:t>and only starts from that</a:t>
            </a:r>
            <a:endParaRPr sz="800">
              <a:solidFill>
                <a:srgbClr val="FF0000"/>
              </a:solidFill>
            </a:endParaRPr>
          </a:p>
          <a:p>
            <a:pPr indent="0" lvl="0" marL="0" rtl="0" algn="r">
              <a:spcBef>
                <a:spcPts val="0"/>
              </a:spcBef>
              <a:spcAft>
                <a:spcPts val="0"/>
              </a:spcAft>
              <a:buNone/>
            </a:pPr>
            <a:r>
              <a:rPr lang="en-US" sz="800">
                <a:solidFill>
                  <a:srgbClr val="FF0000"/>
                </a:solidFill>
              </a:rPr>
              <a:t>point.</a:t>
            </a:r>
            <a:endParaRPr sz="80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Status Changes and Triggers</a:t>
            </a:r>
            <a:endParaRPr/>
          </a:p>
        </p:txBody>
      </p:sp>
      <p:sp>
        <p:nvSpPr>
          <p:cNvPr id="575" name="Google Shape;575;p4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576" name="Google Shape;576;p40"/>
          <p:cNvPicPr preferRelativeResize="0"/>
          <p:nvPr/>
        </p:nvPicPr>
        <p:blipFill>
          <a:blip r:embed="rId3">
            <a:alphaModFix/>
          </a:blip>
          <a:stretch>
            <a:fillRect/>
          </a:stretch>
        </p:blipFill>
        <p:spPr>
          <a:xfrm>
            <a:off x="152400" y="1027743"/>
            <a:ext cx="11887200" cy="38324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User Stories &amp; Designs</a:t>
            </a:r>
            <a:endParaRPr/>
          </a:p>
        </p:txBody>
      </p:sp>
      <p:sp>
        <p:nvSpPr>
          <p:cNvPr id="583" name="Google Shape;583;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Nunito"/>
                <a:ea typeface="Nunito"/>
                <a:cs typeface="Nunito"/>
                <a:sym typeface="Nunito"/>
              </a:rPr>
              <a:t>‹#›</a:t>
            </a:fld>
            <a:endParaRPr>
              <a:solidFill>
                <a:srgbClr val="FFFFFF"/>
              </a:solidFill>
              <a:latin typeface="Nunito"/>
              <a:ea typeface="Nunito"/>
              <a:cs typeface="Nunito"/>
              <a:sym typeface="Nunito"/>
            </a:endParaRPr>
          </a:p>
        </p:txBody>
      </p:sp>
      <p:sp>
        <p:nvSpPr>
          <p:cNvPr id="584" name="Google Shape;584;p4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u="sng">
                <a:solidFill>
                  <a:schemeClr val="hlink"/>
                </a:solidFill>
                <a:hlinkClick r:id="rId3"/>
              </a:rPr>
              <a:t>Designs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User Stories:</a:t>
            </a:r>
            <a:endParaRPr/>
          </a:p>
          <a:p>
            <a:pPr indent="0" lvl="0" marL="0" rtl="0" algn="l">
              <a:spcBef>
                <a:spcPts val="1000"/>
              </a:spcBef>
              <a:spcAft>
                <a:spcPts val="0"/>
              </a:spcAft>
              <a:buNone/>
            </a:pPr>
            <a:r>
              <a:rPr lang="en-US" u="sng">
                <a:solidFill>
                  <a:schemeClr val="hlink"/>
                </a:solidFill>
                <a:hlinkClick r:id="rId4"/>
              </a:rPr>
              <a:t>https://kokonetworks.atlassian.net/browse/AW-874</a:t>
            </a:r>
            <a:endParaRPr/>
          </a:p>
          <a:p>
            <a:pPr indent="0" lvl="0" marL="0" rtl="0" algn="l">
              <a:spcBef>
                <a:spcPts val="1000"/>
              </a:spcBef>
              <a:spcAft>
                <a:spcPts val="0"/>
              </a:spcAft>
              <a:buNone/>
            </a:pPr>
            <a:r>
              <a:rPr lang="en-US" u="sng">
                <a:solidFill>
                  <a:schemeClr val="hlink"/>
                </a:solidFill>
                <a:hlinkClick r:id="rId5"/>
              </a:rPr>
              <a:t>https://kokonetworks.atlassian.net/browse/AW-876</a:t>
            </a:r>
            <a:endParaRPr/>
          </a:p>
          <a:p>
            <a:pPr indent="0" lvl="0" marL="0" rtl="0" algn="l">
              <a:spcBef>
                <a:spcPts val="1000"/>
              </a:spcBef>
              <a:spcAft>
                <a:spcPts val="0"/>
              </a:spcAft>
              <a:buNone/>
            </a:pPr>
            <a:r>
              <a:rPr lang="en-US" u="sng">
                <a:solidFill>
                  <a:schemeClr val="hlink"/>
                </a:solidFill>
                <a:hlinkClick r:id="rId6"/>
              </a:rPr>
              <a:t>https://kokonetworks.atlassian.net/browse/AW-875</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4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90" name="Google Shape;590;p42"/>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Roadmap implications</a:t>
            </a:r>
            <a:endParaRPr/>
          </a:p>
        </p:txBody>
      </p:sp>
      <p:sp>
        <p:nvSpPr>
          <p:cNvPr id="591" name="Google Shape;591;p42"/>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Phasing of onboarding and offboarding</a:t>
            </a:r>
            <a:endParaRPr/>
          </a:p>
        </p:txBody>
      </p:sp>
      <p:sp>
        <p:nvSpPr>
          <p:cNvPr id="598" name="Google Shape;598;p4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99" name="Google Shape;599;p43"/>
          <p:cNvSpPr txBox="1"/>
          <p:nvPr/>
        </p:nvSpPr>
        <p:spPr>
          <a:xfrm>
            <a:off x="510600" y="1382125"/>
            <a:ext cx="11222700" cy="21621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1000"/>
              </a:spcBef>
              <a:spcAft>
                <a:spcPts val="0"/>
              </a:spcAft>
              <a:buNone/>
            </a:pPr>
            <a:r>
              <a:rPr lang="en-US">
                <a:solidFill>
                  <a:schemeClr val="dk1"/>
                </a:solidFill>
                <a:latin typeface="Nunito"/>
                <a:ea typeface="Nunito"/>
                <a:cs typeface="Nunito"/>
                <a:sym typeface="Nunito"/>
              </a:rPr>
              <a:t>Currently</a:t>
            </a:r>
            <a:r>
              <a:rPr lang="en-US" sz="1100">
                <a:latin typeface="Nunito SemiBold"/>
                <a:ea typeface="Nunito SemiBold"/>
                <a:cs typeface="Nunito SemiBold"/>
                <a:sym typeface="Nunito SemiBold"/>
              </a:rPr>
              <a:t> </a:t>
            </a:r>
            <a:r>
              <a:rPr lang="en-US">
                <a:solidFill>
                  <a:schemeClr val="dk1"/>
                </a:solidFill>
                <a:latin typeface="Nunito"/>
                <a:ea typeface="Nunito"/>
                <a:cs typeface="Nunito"/>
                <a:sym typeface="Nunito"/>
              </a:rPr>
              <a:t>there is a way to create new shops and agents in the UVA portal, which is currently being used by the Agent Expansion Team.</a:t>
            </a:r>
            <a:endParaRPr>
              <a:solidFill>
                <a:schemeClr val="dk1"/>
              </a:solidFill>
              <a:latin typeface="Nunito"/>
              <a:ea typeface="Nunito"/>
              <a:cs typeface="Nunito"/>
              <a:sym typeface="Nunito"/>
            </a:endParaRPr>
          </a:p>
          <a:p>
            <a:pPr indent="0" lvl="0" marL="0" rtl="0" algn="l">
              <a:spcBef>
                <a:spcPts val="2000"/>
              </a:spcBef>
              <a:spcAft>
                <a:spcPts val="0"/>
              </a:spcAft>
              <a:buNone/>
            </a:pPr>
            <a:r>
              <a:rPr lang="en-US">
                <a:solidFill>
                  <a:schemeClr val="dk1"/>
                </a:solidFill>
                <a:latin typeface="Nunito"/>
                <a:ea typeface="Nunito"/>
                <a:cs typeface="Nunito"/>
                <a:sym typeface="Nunito"/>
              </a:rPr>
              <a:t>However there is no way to decommission a KP or terminate a shop. This is causing added friction for agent payments, identifying open shops and relocating KPs.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The (initial) scope of offboarding is also smaller than the onboarding process so it is more feasible to scope and build this first.</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The impact on the phasing would appear as follows.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sz="1100">
              <a:latin typeface="Nunito SemiBold"/>
              <a:ea typeface="Nunito SemiBold"/>
              <a:cs typeface="Nunito SemiBold"/>
              <a:sym typeface="Nunito SemiBold"/>
            </a:endParaRPr>
          </a:p>
        </p:txBody>
      </p:sp>
      <p:pic>
        <p:nvPicPr>
          <p:cNvPr id="600" name="Google Shape;600;p43"/>
          <p:cNvPicPr preferRelativeResize="0"/>
          <p:nvPr/>
        </p:nvPicPr>
        <p:blipFill>
          <a:blip r:embed="rId3">
            <a:alphaModFix/>
          </a:blip>
          <a:stretch>
            <a:fillRect/>
          </a:stretch>
        </p:blipFill>
        <p:spPr>
          <a:xfrm>
            <a:off x="586700" y="3581375"/>
            <a:ext cx="11126424" cy="2532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Future requirements</a:t>
            </a:r>
            <a:endParaRPr/>
          </a:p>
        </p:txBody>
      </p:sp>
      <p:sp>
        <p:nvSpPr>
          <p:cNvPr id="607" name="Google Shape;607;p44"/>
          <p:cNvSpPr txBox="1"/>
          <p:nvPr>
            <p:ph idx="1" type="subTitle"/>
          </p:nvPr>
        </p:nvSpPr>
        <p:spPr>
          <a:xfrm>
            <a:off x="458724" y="12562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The MVP is the beginning of the journey not the end of development. Most off the offline processes will need to come on system at some point during 2021 to allow us to expand the network.</a:t>
            </a:r>
            <a:endParaRPr sz="1700"/>
          </a:p>
          <a:p>
            <a:pPr indent="0" lvl="0" marL="0" rtl="0" algn="l">
              <a:spcBef>
                <a:spcPts val="2000"/>
              </a:spcBef>
              <a:spcAft>
                <a:spcPts val="0"/>
              </a:spcAft>
              <a:buNone/>
            </a:pPr>
            <a:r>
              <a:rPr lang="en-US" sz="1700"/>
              <a:t>In particular, there is further work to be done around:</a:t>
            </a:r>
            <a:endParaRPr sz="1700"/>
          </a:p>
          <a:p>
            <a:pPr indent="-336550" lvl="0" marL="457200" rtl="0" algn="l">
              <a:spcBef>
                <a:spcPts val="2000"/>
              </a:spcBef>
              <a:spcAft>
                <a:spcPts val="0"/>
              </a:spcAft>
              <a:buSzPts val="1700"/>
              <a:buChar char="-"/>
            </a:pPr>
            <a:r>
              <a:rPr lang="en-US" sz="1700"/>
              <a:t>Improving agent payments (deposits and commissions)</a:t>
            </a:r>
            <a:endParaRPr sz="1700"/>
          </a:p>
          <a:p>
            <a:pPr indent="-336550" lvl="0" marL="457200" rtl="0" algn="l">
              <a:spcBef>
                <a:spcPts val="0"/>
              </a:spcBef>
              <a:spcAft>
                <a:spcPts val="0"/>
              </a:spcAft>
              <a:buSzPts val="1700"/>
              <a:buChar char="-"/>
            </a:pPr>
            <a:r>
              <a:rPr lang="en-US" sz="1700"/>
              <a:t>Schedule and run deployment activities (inspection to calibration)</a:t>
            </a:r>
            <a:endParaRPr sz="1700"/>
          </a:p>
          <a:p>
            <a:pPr indent="-336550" lvl="0" marL="457200" rtl="0" algn="l">
              <a:spcBef>
                <a:spcPts val="0"/>
              </a:spcBef>
              <a:spcAft>
                <a:spcPts val="0"/>
              </a:spcAft>
              <a:buSzPts val="1700"/>
              <a:buChar char="-"/>
            </a:pPr>
            <a:r>
              <a:rPr lang="en-US" sz="1700"/>
              <a:t>Visibility of shop visits and deliveries (for us and agents)</a:t>
            </a:r>
            <a:endParaRPr sz="1700"/>
          </a:p>
          <a:p>
            <a:pPr indent="-336550" lvl="0" marL="457200" rtl="0" algn="l">
              <a:spcBef>
                <a:spcPts val="0"/>
              </a:spcBef>
              <a:spcAft>
                <a:spcPts val="0"/>
              </a:spcAft>
              <a:buSzPts val="1700"/>
              <a:buChar char="-"/>
            </a:pPr>
            <a:r>
              <a:rPr lang="en-US" sz="1700"/>
              <a:t>Improving agent network management (e.g. ARM assignment)</a:t>
            </a:r>
            <a:endParaRPr sz="1700"/>
          </a:p>
          <a:p>
            <a:pPr indent="-336550" lvl="0" marL="457200" rtl="0" algn="l">
              <a:spcBef>
                <a:spcPts val="0"/>
              </a:spcBef>
              <a:spcAft>
                <a:spcPts val="0"/>
              </a:spcAft>
              <a:buSzPts val="1700"/>
              <a:buChar char="-"/>
            </a:pPr>
            <a:r>
              <a:rPr lang="en-US" sz="1700"/>
              <a:t>Incorporate agent issue management (ticketing)</a:t>
            </a:r>
            <a:endParaRPr sz="1700"/>
          </a:p>
          <a:p>
            <a:pPr indent="0" lvl="0" marL="0" rtl="0" algn="l">
              <a:spcBef>
                <a:spcPts val="2000"/>
              </a:spcBef>
              <a:spcAft>
                <a:spcPts val="0"/>
              </a:spcAft>
              <a:buNone/>
            </a:pPr>
            <a:r>
              <a:rPr lang="en-US" sz="1700"/>
              <a:t>The MVP approach does not block the above from coming in later. Taking the example of deposits, bringing in a settlement process for the agent’s payment and then a check can be easily added to the flow of the existing platform. </a:t>
            </a:r>
            <a:endParaRPr sz="1700"/>
          </a:p>
          <a:p>
            <a:pPr indent="0" lvl="0" marL="0" rtl="0" algn="l">
              <a:spcBef>
                <a:spcPts val="2000"/>
              </a:spcBef>
              <a:spcAft>
                <a:spcPts val="2000"/>
              </a:spcAft>
              <a:buNone/>
            </a:pPr>
            <a:r>
              <a:t/>
            </a:r>
            <a:endParaRPr sz="1700"/>
          </a:p>
        </p:txBody>
      </p:sp>
      <p:sp>
        <p:nvSpPr>
          <p:cNvPr id="608" name="Google Shape;608;p4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5"/>
          <p:cNvSpPr txBox="1"/>
          <p:nvPr>
            <p:ph type="title"/>
          </p:nvPr>
        </p:nvSpPr>
        <p:spPr>
          <a:xfrm>
            <a:off x="1217475" y="0"/>
            <a:ext cx="10974600" cy="920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Agent Roadmap 2021</a:t>
            </a:r>
            <a:endParaRPr/>
          </a:p>
        </p:txBody>
      </p:sp>
      <p:cxnSp>
        <p:nvCxnSpPr>
          <p:cNvPr id="614" name="Google Shape;614;p45"/>
          <p:cNvCxnSpPr/>
          <p:nvPr/>
        </p:nvCxnSpPr>
        <p:spPr>
          <a:xfrm flipH="1">
            <a:off x="1903267" y="5759867"/>
            <a:ext cx="9853200" cy="20700"/>
          </a:xfrm>
          <a:prstGeom prst="straightConnector1">
            <a:avLst/>
          </a:prstGeom>
          <a:noFill/>
          <a:ln cap="flat" cmpd="sng" w="9525">
            <a:solidFill>
              <a:srgbClr val="999999"/>
            </a:solidFill>
            <a:prstDash val="dash"/>
            <a:round/>
            <a:headEnd len="med" w="med" type="none"/>
            <a:tailEnd len="med" w="med" type="none"/>
          </a:ln>
        </p:spPr>
      </p:cxnSp>
      <p:cxnSp>
        <p:nvCxnSpPr>
          <p:cNvPr id="615" name="Google Shape;615;p45"/>
          <p:cNvCxnSpPr/>
          <p:nvPr/>
        </p:nvCxnSpPr>
        <p:spPr>
          <a:xfrm flipH="1">
            <a:off x="3672822" y="1301220"/>
            <a:ext cx="12000" cy="4649700"/>
          </a:xfrm>
          <a:prstGeom prst="straightConnector1">
            <a:avLst/>
          </a:prstGeom>
          <a:noFill/>
          <a:ln cap="flat" cmpd="sng" w="9525">
            <a:solidFill>
              <a:srgbClr val="999999"/>
            </a:solidFill>
            <a:prstDash val="dash"/>
            <a:round/>
            <a:headEnd len="med" w="med" type="none"/>
            <a:tailEnd len="med" w="med" type="none"/>
          </a:ln>
        </p:spPr>
      </p:cxnSp>
      <p:cxnSp>
        <p:nvCxnSpPr>
          <p:cNvPr id="616" name="Google Shape;616;p45"/>
          <p:cNvCxnSpPr/>
          <p:nvPr/>
        </p:nvCxnSpPr>
        <p:spPr>
          <a:xfrm flipH="1">
            <a:off x="6954618" y="1301220"/>
            <a:ext cx="12000" cy="4649700"/>
          </a:xfrm>
          <a:prstGeom prst="straightConnector1">
            <a:avLst/>
          </a:prstGeom>
          <a:noFill/>
          <a:ln cap="flat" cmpd="sng" w="9525">
            <a:solidFill>
              <a:srgbClr val="999999"/>
            </a:solidFill>
            <a:prstDash val="dash"/>
            <a:round/>
            <a:headEnd len="med" w="med" type="none"/>
            <a:tailEnd len="med" w="med" type="none"/>
          </a:ln>
        </p:spPr>
      </p:cxnSp>
      <p:sp>
        <p:nvSpPr>
          <p:cNvPr id="617" name="Google Shape;617;p45"/>
          <p:cNvSpPr txBox="1"/>
          <p:nvPr/>
        </p:nvSpPr>
        <p:spPr>
          <a:xfrm>
            <a:off x="1678650" y="5732375"/>
            <a:ext cx="869400" cy="24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latin typeface="Nunito SemiBold"/>
                <a:ea typeface="Nunito SemiBold"/>
                <a:cs typeface="Nunito SemiBold"/>
                <a:sym typeface="Nunito SemiBold"/>
              </a:rPr>
              <a:t>Now</a:t>
            </a:r>
            <a:endParaRPr sz="1500">
              <a:latin typeface="Nunito SemiBold"/>
              <a:ea typeface="Nunito SemiBold"/>
              <a:cs typeface="Nunito SemiBold"/>
              <a:sym typeface="Nunito SemiBold"/>
            </a:endParaRPr>
          </a:p>
        </p:txBody>
      </p:sp>
      <p:sp>
        <p:nvSpPr>
          <p:cNvPr id="618" name="Google Shape;618;p45"/>
          <p:cNvSpPr txBox="1"/>
          <p:nvPr/>
        </p:nvSpPr>
        <p:spPr>
          <a:xfrm>
            <a:off x="4987700" y="5732375"/>
            <a:ext cx="770400" cy="24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latin typeface="Nunito SemiBold"/>
                <a:ea typeface="Nunito SemiBold"/>
                <a:cs typeface="Nunito SemiBold"/>
                <a:sym typeface="Nunito SemiBold"/>
              </a:rPr>
              <a:t>Next </a:t>
            </a:r>
            <a:endParaRPr sz="1500">
              <a:latin typeface="Nunito SemiBold"/>
              <a:ea typeface="Nunito SemiBold"/>
              <a:cs typeface="Nunito SemiBold"/>
              <a:sym typeface="Nunito SemiBold"/>
            </a:endParaRPr>
          </a:p>
        </p:txBody>
      </p:sp>
      <p:sp>
        <p:nvSpPr>
          <p:cNvPr id="619" name="Google Shape;619;p45"/>
          <p:cNvSpPr txBox="1"/>
          <p:nvPr/>
        </p:nvSpPr>
        <p:spPr>
          <a:xfrm>
            <a:off x="8292970" y="5732375"/>
            <a:ext cx="1006500" cy="24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latin typeface="Nunito SemiBold"/>
                <a:ea typeface="Nunito SemiBold"/>
                <a:cs typeface="Nunito SemiBold"/>
                <a:sym typeface="Nunito SemiBold"/>
              </a:rPr>
              <a:t>Later</a:t>
            </a:r>
            <a:endParaRPr sz="1500">
              <a:latin typeface="Nunito SemiBold"/>
              <a:ea typeface="Nunito SemiBold"/>
              <a:cs typeface="Nunito SemiBold"/>
              <a:sym typeface="Nunito SemiBold"/>
            </a:endParaRPr>
          </a:p>
        </p:txBody>
      </p:sp>
      <p:sp>
        <p:nvSpPr>
          <p:cNvPr id="620" name="Google Shape;620;p45"/>
          <p:cNvSpPr/>
          <p:nvPr/>
        </p:nvSpPr>
        <p:spPr>
          <a:xfrm>
            <a:off x="2097325" y="488865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Onboarding</a:t>
            </a:r>
            <a:endParaRPr>
              <a:latin typeface="Nunito"/>
              <a:ea typeface="Nunito"/>
              <a:cs typeface="Nunito"/>
              <a:sym typeface="Nunito"/>
            </a:endParaRPr>
          </a:p>
        </p:txBody>
      </p:sp>
      <p:sp>
        <p:nvSpPr>
          <p:cNvPr id="621" name="Google Shape;621;p45"/>
          <p:cNvSpPr/>
          <p:nvPr/>
        </p:nvSpPr>
        <p:spPr>
          <a:xfrm>
            <a:off x="616667" y="1627200"/>
            <a:ext cx="1265100" cy="4087200"/>
          </a:xfrm>
          <a:prstGeom prst="rect">
            <a:avLst/>
          </a:prstGeom>
          <a:solidFill>
            <a:srgbClr val="FFD9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2" name="Google Shape;622;p45"/>
          <p:cNvSpPr txBox="1"/>
          <p:nvPr/>
        </p:nvSpPr>
        <p:spPr>
          <a:xfrm>
            <a:off x="672267" y="3013467"/>
            <a:ext cx="1209600" cy="169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i="1" lang="en-US" sz="1200">
                <a:latin typeface="Nunito"/>
                <a:ea typeface="Nunito"/>
                <a:cs typeface="Nunito"/>
                <a:sym typeface="Nunito"/>
              </a:rPr>
              <a:t>&gt; Ease of access to agent related data</a:t>
            </a:r>
            <a:endParaRPr i="1" sz="1200">
              <a:latin typeface="Nunito"/>
              <a:ea typeface="Nunito"/>
              <a:cs typeface="Nunito"/>
              <a:sym typeface="Nunito"/>
            </a:endParaRPr>
          </a:p>
          <a:p>
            <a:pPr indent="0" lvl="0" marL="0" rtl="0" algn="l">
              <a:spcBef>
                <a:spcPts val="0"/>
              </a:spcBef>
              <a:spcAft>
                <a:spcPts val="0"/>
              </a:spcAft>
              <a:buNone/>
            </a:pPr>
            <a:r>
              <a:rPr i="1" lang="en-US" sz="1200">
                <a:latin typeface="Nunito"/>
                <a:ea typeface="Nunito"/>
                <a:cs typeface="Nunito"/>
                <a:sym typeface="Nunito"/>
              </a:rPr>
              <a:t>&gt; Stop the reliance of spreadsheets to capture agent related data</a:t>
            </a:r>
            <a:endParaRPr i="1" sz="1200">
              <a:latin typeface="Nunito"/>
              <a:ea typeface="Nunito"/>
              <a:cs typeface="Nunito"/>
              <a:sym typeface="Nunito"/>
            </a:endParaRPr>
          </a:p>
          <a:p>
            <a:pPr indent="0" lvl="0" marL="0" rtl="0" algn="l">
              <a:spcBef>
                <a:spcPts val="0"/>
              </a:spcBef>
              <a:spcAft>
                <a:spcPts val="0"/>
              </a:spcAft>
              <a:buNone/>
            </a:pPr>
            <a:r>
              <a:rPr i="1" lang="en-US" sz="1200">
                <a:latin typeface="Nunito"/>
                <a:ea typeface="Nunito"/>
                <a:cs typeface="Nunito"/>
                <a:sym typeface="Nunito"/>
              </a:rPr>
              <a:t>&gt; Reduce Odoo license cost</a:t>
            </a:r>
            <a:endParaRPr i="1" sz="1200">
              <a:latin typeface="Nunito"/>
              <a:ea typeface="Nunito"/>
              <a:cs typeface="Nunito"/>
              <a:sym typeface="Nunito"/>
            </a:endParaRPr>
          </a:p>
        </p:txBody>
      </p:sp>
      <p:sp>
        <p:nvSpPr>
          <p:cNvPr id="623" name="Google Shape;623;p45"/>
          <p:cNvSpPr txBox="1"/>
          <p:nvPr/>
        </p:nvSpPr>
        <p:spPr>
          <a:xfrm>
            <a:off x="616667" y="1627200"/>
            <a:ext cx="1265100" cy="92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300">
                <a:latin typeface="Nunito"/>
                <a:ea typeface="Nunito"/>
                <a:cs typeface="Nunito"/>
                <a:sym typeface="Nunito"/>
              </a:rPr>
              <a:t>Main objectives of Unified View of Agent Project</a:t>
            </a:r>
            <a:endParaRPr b="1" sz="1300">
              <a:latin typeface="Nunito"/>
              <a:ea typeface="Nunito"/>
              <a:cs typeface="Nunito"/>
              <a:sym typeface="Nunito"/>
            </a:endParaRPr>
          </a:p>
        </p:txBody>
      </p:sp>
      <p:sp>
        <p:nvSpPr>
          <p:cNvPr id="624" name="Google Shape;624;p45"/>
          <p:cNvSpPr/>
          <p:nvPr/>
        </p:nvSpPr>
        <p:spPr>
          <a:xfrm>
            <a:off x="2097325" y="404492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Offboarding</a:t>
            </a:r>
            <a:endParaRPr>
              <a:latin typeface="Nunito"/>
              <a:ea typeface="Nunito"/>
              <a:cs typeface="Nunito"/>
              <a:sym typeface="Nunito"/>
            </a:endParaRPr>
          </a:p>
        </p:txBody>
      </p:sp>
      <p:sp>
        <p:nvSpPr>
          <p:cNvPr id="625" name="Google Shape;625;p45"/>
          <p:cNvSpPr/>
          <p:nvPr/>
        </p:nvSpPr>
        <p:spPr>
          <a:xfrm>
            <a:off x="3926125" y="32012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Suspension</a:t>
            </a:r>
            <a:endParaRPr>
              <a:latin typeface="Nunito"/>
              <a:ea typeface="Nunito"/>
              <a:cs typeface="Nunito"/>
              <a:sym typeface="Nunito"/>
            </a:endParaRPr>
          </a:p>
        </p:txBody>
      </p:sp>
      <p:sp>
        <p:nvSpPr>
          <p:cNvPr id="626" name="Google Shape;626;p45"/>
          <p:cNvSpPr/>
          <p:nvPr/>
        </p:nvSpPr>
        <p:spPr>
          <a:xfrm>
            <a:off x="391092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Deposits</a:t>
            </a:r>
            <a:endParaRPr>
              <a:latin typeface="Nunito"/>
              <a:ea typeface="Nunito"/>
              <a:cs typeface="Nunito"/>
              <a:sym typeface="Nunito"/>
            </a:endParaRPr>
          </a:p>
        </p:txBody>
      </p:sp>
      <p:sp>
        <p:nvSpPr>
          <p:cNvPr id="627" name="Google Shape;627;p45"/>
          <p:cNvSpPr/>
          <p:nvPr/>
        </p:nvSpPr>
        <p:spPr>
          <a:xfrm>
            <a:off x="3898625" y="404492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 Relocation</a:t>
            </a:r>
            <a:endParaRPr>
              <a:latin typeface="Nunito"/>
              <a:ea typeface="Nunito"/>
              <a:cs typeface="Nunito"/>
              <a:sym typeface="Nunito"/>
            </a:endParaRPr>
          </a:p>
        </p:txBody>
      </p:sp>
      <p:sp>
        <p:nvSpPr>
          <p:cNvPr id="628" name="Google Shape;628;p45"/>
          <p:cNvSpPr/>
          <p:nvPr/>
        </p:nvSpPr>
        <p:spPr>
          <a:xfrm>
            <a:off x="546057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Agent Sales</a:t>
            </a:r>
            <a:endParaRPr>
              <a:latin typeface="Nunito"/>
              <a:ea typeface="Nunito"/>
              <a:cs typeface="Nunito"/>
              <a:sym typeface="Nunito"/>
            </a:endParaRPr>
          </a:p>
        </p:txBody>
      </p:sp>
      <p:sp>
        <p:nvSpPr>
          <p:cNvPr id="629" name="Google Shape;629;p45"/>
          <p:cNvSpPr/>
          <p:nvPr/>
        </p:nvSpPr>
        <p:spPr>
          <a:xfrm>
            <a:off x="5460588" y="40400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Shop visits </a:t>
            </a:r>
            <a:endParaRPr>
              <a:latin typeface="Nunito"/>
              <a:ea typeface="Nunito"/>
              <a:cs typeface="Nunito"/>
              <a:sym typeface="Nunito"/>
            </a:endParaRPr>
          </a:p>
        </p:txBody>
      </p:sp>
      <p:sp>
        <p:nvSpPr>
          <p:cNvPr id="630" name="Google Shape;630;p45"/>
          <p:cNvSpPr/>
          <p:nvPr/>
        </p:nvSpPr>
        <p:spPr>
          <a:xfrm>
            <a:off x="8700613" y="316625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Improve agent payments</a:t>
            </a:r>
            <a:endParaRPr>
              <a:latin typeface="Nunito"/>
              <a:ea typeface="Nunito"/>
              <a:cs typeface="Nunito"/>
              <a:sym typeface="Nunito"/>
            </a:endParaRPr>
          </a:p>
        </p:txBody>
      </p:sp>
      <p:sp>
        <p:nvSpPr>
          <p:cNvPr id="631" name="Google Shape;631;p45"/>
          <p:cNvSpPr/>
          <p:nvPr/>
        </p:nvSpPr>
        <p:spPr>
          <a:xfrm>
            <a:off x="715277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Deployment Field App</a:t>
            </a:r>
            <a:endParaRPr>
              <a:latin typeface="Nunito"/>
              <a:ea typeface="Nunito"/>
              <a:cs typeface="Nunito"/>
              <a:sym typeface="Nunito"/>
            </a:endParaRPr>
          </a:p>
        </p:txBody>
      </p:sp>
      <p:sp>
        <p:nvSpPr>
          <p:cNvPr id="632" name="Google Shape;632;p45"/>
          <p:cNvSpPr/>
          <p:nvPr/>
        </p:nvSpPr>
        <p:spPr>
          <a:xfrm>
            <a:off x="870062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Tags</a:t>
            </a:r>
            <a:endParaRPr>
              <a:latin typeface="Nunito"/>
              <a:ea typeface="Nunito"/>
              <a:cs typeface="Nunito"/>
              <a:sym typeface="Nunito"/>
            </a:endParaRPr>
          </a:p>
        </p:txBody>
      </p:sp>
      <p:sp>
        <p:nvSpPr>
          <p:cNvPr id="633" name="Google Shape;633;p45"/>
          <p:cNvSpPr/>
          <p:nvPr/>
        </p:nvSpPr>
        <p:spPr>
          <a:xfrm>
            <a:off x="8700625" y="401697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Custom Fields</a:t>
            </a:r>
            <a:endParaRPr>
              <a:latin typeface="Nunito"/>
              <a:ea typeface="Nunito"/>
              <a:cs typeface="Nunito"/>
              <a:sym typeface="Nunito"/>
            </a:endParaRPr>
          </a:p>
        </p:txBody>
      </p:sp>
      <p:sp>
        <p:nvSpPr>
          <p:cNvPr id="634" name="Google Shape;634;p45"/>
          <p:cNvSpPr/>
          <p:nvPr/>
        </p:nvSpPr>
        <p:spPr>
          <a:xfrm>
            <a:off x="7152775" y="401697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Agent Issue Visibility</a:t>
            </a:r>
            <a:endParaRPr>
              <a:latin typeface="Nunito"/>
              <a:ea typeface="Nunito"/>
              <a:cs typeface="Nunito"/>
              <a:sym typeface="Nunito"/>
            </a:endParaRPr>
          </a:p>
        </p:txBody>
      </p:sp>
      <p:sp>
        <p:nvSpPr>
          <p:cNvPr id="635" name="Google Shape;635;p45"/>
          <p:cNvSpPr/>
          <p:nvPr/>
        </p:nvSpPr>
        <p:spPr>
          <a:xfrm>
            <a:off x="7152763" y="32012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ARR assignment</a:t>
            </a:r>
            <a:endParaRPr>
              <a:latin typeface="Nunito"/>
              <a:ea typeface="Nunito"/>
              <a:cs typeface="Nunito"/>
              <a:sym typeface="Nunito"/>
            </a:endParaRPr>
          </a:p>
        </p:txBody>
      </p:sp>
      <p:sp>
        <p:nvSpPr>
          <p:cNvPr id="636" name="Google Shape;636;p45"/>
          <p:cNvSpPr/>
          <p:nvPr/>
        </p:nvSpPr>
        <p:spPr>
          <a:xfrm>
            <a:off x="5440375" y="31776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Align on shop IDs</a:t>
            </a:r>
            <a:endParaRPr>
              <a:latin typeface="Nunito"/>
              <a:ea typeface="Nunito"/>
              <a:cs typeface="Nunito"/>
              <a:sym typeface="Nunito"/>
            </a:endParaRPr>
          </a:p>
        </p:txBody>
      </p:sp>
      <p:sp>
        <p:nvSpPr>
          <p:cNvPr id="637" name="Google Shape;637;p45"/>
          <p:cNvSpPr txBox="1"/>
          <p:nvPr/>
        </p:nvSpPr>
        <p:spPr>
          <a:xfrm>
            <a:off x="8583300" y="1113200"/>
            <a:ext cx="3078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The agent roadmap is now available on our new roadmapping tool. Please see </a:t>
            </a:r>
            <a:r>
              <a:rPr lang="en-US" u="sng">
                <a:solidFill>
                  <a:schemeClr val="hlink"/>
                </a:solidFill>
                <a:latin typeface="Nunito SemiBold"/>
                <a:ea typeface="Nunito SemiBold"/>
                <a:cs typeface="Nunito SemiBold"/>
                <a:sym typeface="Nunito SemiBold"/>
                <a:hlinkClick r:id="rId4"/>
              </a:rPr>
              <a:t>here</a:t>
            </a:r>
            <a:r>
              <a:rPr lang="en-US">
                <a:latin typeface="Nunito SemiBold"/>
                <a:ea typeface="Nunito SemiBold"/>
                <a:cs typeface="Nunito SemiBold"/>
                <a:sym typeface="Nunito SemiBold"/>
              </a:rPr>
              <a:t> for the view to be discussed Tuesday 2nd March</a:t>
            </a:r>
            <a:endParaRPr>
              <a:latin typeface="Nunito SemiBold"/>
              <a:ea typeface="Nunito SemiBold"/>
              <a:cs typeface="Nunito SemiBold"/>
              <a:sym typeface="Nunito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Where are we now? </a:t>
            </a:r>
            <a:endParaRPr/>
          </a:p>
        </p:txBody>
      </p:sp>
      <p:sp>
        <p:nvSpPr>
          <p:cNvPr id="180" name="Google Shape;180;p2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355600" lvl="0" marL="457200" rtl="0" algn="l">
              <a:lnSpc>
                <a:spcPct val="120000"/>
              </a:lnSpc>
              <a:spcBef>
                <a:spcPts val="0"/>
              </a:spcBef>
              <a:spcAft>
                <a:spcPts val="0"/>
              </a:spcAft>
              <a:buSzPts val="2000"/>
              <a:buChar char="-"/>
            </a:pPr>
            <a:r>
              <a:rPr lang="en-US" sz="2000"/>
              <a:t>In 2020 we embarked on a project to move the management of KOKO’s agent network ‘on system’ and away from spreadsheets. </a:t>
            </a:r>
            <a:endParaRPr sz="2000"/>
          </a:p>
          <a:p>
            <a:pPr indent="-355600" lvl="0" marL="457200" rtl="0" algn="l">
              <a:lnSpc>
                <a:spcPct val="120000"/>
              </a:lnSpc>
              <a:spcBef>
                <a:spcPts val="2000"/>
              </a:spcBef>
              <a:spcAft>
                <a:spcPts val="0"/>
              </a:spcAft>
              <a:buSzPts val="2000"/>
              <a:buChar char="-"/>
            </a:pPr>
            <a:r>
              <a:rPr lang="en-US" sz="2000"/>
              <a:t>Managing the agent network involves 7 teams operating &gt;35 processes. Some processes were well defined while others need redesigning.</a:t>
            </a:r>
            <a:endParaRPr sz="2000"/>
          </a:p>
          <a:p>
            <a:pPr indent="-355600" lvl="0" marL="457200" rtl="0" algn="l">
              <a:spcBef>
                <a:spcPts val="2000"/>
              </a:spcBef>
              <a:spcAft>
                <a:spcPts val="0"/>
              </a:spcAft>
              <a:buSzPts val="2000"/>
              <a:buChar char="-"/>
            </a:pPr>
            <a:r>
              <a:rPr lang="en-US" sz="2000"/>
              <a:t>The challenge is deciding what to build first to so that the system becomes the source of truth for agent network management.</a:t>
            </a:r>
            <a:endParaRPr sz="2000"/>
          </a:p>
          <a:p>
            <a:pPr indent="-355600" lvl="0" marL="457200" rtl="0" algn="l">
              <a:spcBef>
                <a:spcPts val="2000"/>
              </a:spcBef>
              <a:spcAft>
                <a:spcPts val="0"/>
              </a:spcAft>
              <a:buSzPts val="2000"/>
              <a:buChar char="-"/>
            </a:pPr>
            <a:r>
              <a:rPr lang="en-US" sz="2000"/>
              <a:t>Not all the processes need to be done on system right away but enough data needs to be there to stop people reverting to spreadsheets. </a:t>
            </a:r>
            <a:endParaRPr sz="2000"/>
          </a:p>
          <a:p>
            <a:pPr indent="-355600" lvl="0" marL="457200" rtl="0" algn="l">
              <a:spcBef>
                <a:spcPts val="2000"/>
              </a:spcBef>
              <a:spcAft>
                <a:spcPts val="0"/>
              </a:spcAft>
              <a:buSzPts val="2000"/>
              <a:buChar char="-"/>
            </a:pPr>
            <a:r>
              <a:rPr lang="en-US" sz="2000"/>
              <a:t>Therefore we have narrowed the focus to building an MVP (minimum viable product) for onboarding and offboarding (agents, shops and KPs).</a:t>
            </a:r>
            <a:endParaRPr sz="2000"/>
          </a:p>
          <a:p>
            <a:pPr indent="0" lvl="0" marL="457200" rtl="0" algn="l">
              <a:lnSpc>
                <a:spcPct val="120000"/>
              </a:lnSpc>
              <a:spcBef>
                <a:spcPts val="2000"/>
              </a:spcBef>
              <a:spcAft>
                <a:spcPts val="2000"/>
              </a:spcAft>
              <a:buNone/>
            </a:pPr>
            <a:r>
              <a:t/>
            </a:r>
            <a:endParaRPr sz="2000"/>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MVP for managing Agent Network on system</a:t>
            </a:r>
            <a:endParaRPr/>
          </a:p>
        </p:txBody>
      </p:sp>
      <p:sp>
        <p:nvSpPr>
          <p:cNvPr id="188" name="Google Shape;188;p22"/>
          <p:cNvSpPr txBox="1"/>
          <p:nvPr>
            <p:ph idx="1" type="subTitle"/>
          </p:nvPr>
        </p:nvSpPr>
        <p:spPr>
          <a:xfrm>
            <a:off x="443700" y="1141550"/>
            <a:ext cx="38874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The MVP (minimum viable product) for managing the agent network on system is constantly changing as we learn more about running the business.</a:t>
            </a:r>
            <a:endParaRPr sz="1400"/>
          </a:p>
          <a:p>
            <a:pPr indent="0" lvl="0" marL="0" rtl="0" algn="l">
              <a:spcBef>
                <a:spcPts val="1000"/>
              </a:spcBef>
              <a:spcAft>
                <a:spcPts val="0"/>
              </a:spcAft>
              <a:buNone/>
            </a:pPr>
            <a:r>
              <a:rPr lang="en-US" sz="1400"/>
              <a:t>Replicating existing fields in spreadsheet covers the goal of replacing spreadsheets but will quickly be out of sync if another process not on system changes that status.</a:t>
            </a:r>
            <a:endParaRPr sz="1400"/>
          </a:p>
          <a:p>
            <a:pPr indent="0" lvl="0" marL="0" rtl="0" algn="l">
              <a:spcBef>
                <a:spcPts val="1000"/>
              </a:spcBef>
              <a:spcAft>
                <a:spcPts val="0"/>
              </a:spcAft>
              <a:buNone/>
            </a:pPr>
            <a:r>
              <a:rPr lang="en-US" sz="1400"/>
              <a:t>Replicating all processes on system will take time and mean value of the UVA workstream won’t be achieved until late 2021.</a:t>
            </a:r>
            <a:endParaRPr sz="1400"/>
          </a:p>
          <a:p>
            <a:pPr indent="0" lvl="0" marL="0" rtl="0" algn="l">
              <a:spcBef>
                <a:spcPts val="1000"/>
              </a:spcBef>
              <a:spcAft>
                <a:spcPts val="0"/>
              </a:spcAft>
              <a:buNone/>
            </a:pPr>
            <a:r>
              <a:rPr lang="en-US" sz="1400"/>
              <a:t>The MVP is somewhere in the middle taking into account how agents, shops and KPs move through the lifecycle.</a:t>
            </a:r>
            <a:endParaRPr sz="1400"/>
          </a:p>
          <a:p>
            <a:pPr indent="0" lvl="0" marL="0" rtl="0" algn="l">
              <a:spcBef>
                <a:spcPts val="1000"/>
              </a:spcBef>
              <a:spcAft>
                <a:spcPts val="0"/>
              </a:spcAft>
              <a:buNone/>
            </a:pPr>
            <a:r>
              <a:rPr lang="en-US" sz="1400"/>
              <a:t>It’s important to note the MVP is not the end of development on the agent network platform …. </a:t>
            </a:r>
            <a:endParaRPr sz="1400"/>
          </a:p>
        </p:txBody>
      </p:sp>
      <p:sp>
        <p:nvSpPr>
          <p:cNvPr id="189" name="Google Shape;18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0" name="Google Shape;190;p22"/>
          <p:cNvSpPr/>
          <p:nvPr/>
        </p:nvSpPr>
        <p:spPr>
          <a:xfrm>
            <a:off x="5519100" y="1634600"/>
            <a:ext cx="4341300" cy="395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Agent Network Processes</a:t>
            </a:r>
            <a:endParaRPr sz="2100">
              <a:latin typeface="Nunito"/>
              <a:ea typeface="Nunito"/>
              <a:cs typeface="Nunito"/>
              <a:sym typeface="Nunito"/>
            </a:endParaRPr>
          </a:p>
        </p:txBody>
      </p:sp>
      <p:cxnSp>
        <p:nvCxnSpPr>
          <p:cNvPr id="191" name="Google Shape;191;p22"/>
          <p:cNvCxnSpPr/>
          <p:nvPr/>
        </p:nvCxnSpPr>
        <p:spPr>
          <a:xfrm flipH="1" rot="10800000">
            <a:off x="5252925" y="4981050"/>
            <a:ext cx="5196300" cy="11400"/>
          </a:xfrm>
          <a:prstGeom prst="straightConnector1">
            <a:avLst/>
          </a:prstGeom>
          <a:noFill/>
          <a:ln cap="flat" cmpd="sng" w="9525">
            <a:solidFill>
              <a:schemeClr val="dk2"/>
            </a:solidFill>
            <a:prstDash val="solid"/>
            <a:round/>
            <a:headEnd len="med" w="med" type="none"/>
            <a:tailEnd len="med" w="med" type="none"/>
          </a:ln>
        </p:spPr>
      </p:cxnSp>
      <p:cxnSp>
        <p:nvCxnSpPr>
          <p:cNvPr id="192" name="Google Shape;192;p22"/>
          <p:cNvCxnSpPr/>
          <p:nvPr/>
        </p:nvCxnSpPr>
        <p:spPr>
          <a:xfrm flipH="1" rot="10800000">
            <a:off x="5252925" y="4295250"/>
            <a:ext cx="5196300" cy="11400"/>
          </a:xfrm>
          <a:prstGeom prst="straightConnector1">
            <a:avLst/>
          </a:prstGeom>
          <a:noFill/>
          <a:ln cap="flat" cmpd="sng" w="28575">
            <a:solidFill>
              <a:srgbClr val="65D9F8"/>
            </a:solidFill>
            <a:prstDash val="solid"/>
            <a:round/>
            <a:headEnd len="med" w="med" type="none"/>
            <a:tailEnd len="med" w="med" type="none"/>
          </a:ln>
        </p:spPr>
      </p:cxnSp>
      <p:cxnSp>
        <p:nvCxnSpPr>
          <p:cNvPr id="193" name="Google Shape;193;p22"/>
          <p:cNvCxnSpPr/>
          <p:nvPr/>
        </p:nvCxnSpPr>
        <p:spPr>
          <a:xfrm flipH="1" rot="10800000">
            <a:off x="5234100" y="2354275"/>
            <a:ext cx="5196300" cy="11400"/>
          </a:xfrm>
          <a:prstGeom prst="straightConnector1">
            <a:avLst/>
          </a:prstGeom>
          <a:noFill/>
          <a:ln cap="flat" cmpd="sng" w="9525">
            <a:solidFill>
              <a:schemeClr val="dk2"/>
            </a:solidFill>
            <a:prstDash val="solid"/>
            <a:round/>
            <a:headEnd len="med" w="med" type="none"/>
            <a:tailEnd len="med" w="med" type="none"/>
          </a:ln>
        </p:spPr>
      </p:cxnSp>
      <p:sp>
        <p:nvSpPr>
          <p:cNvPr id="194" name="Google Shape;194;p22"/>
          <p:cNvSpPr txBox="1"/>
          <p:nvPr/>
        </p:nvSpPr>
        <p:spPr>
          <a:xfrm>
            <a:off x="10614775" y="4741375"/>
            <a:ext cx="1372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Replicating fields in spreadsheet</a:t>
            </a:r>
            <a:endParaRPr>
              <a:latin typeface="Nunito SemiBold"/>
              <a:ea typeface="Nunito SemiBold"/>
              <a:cs typeface="Nunito SemiBold"/>
              <a:sym typeface="Nunito SemiBold"/>
            </a:endParaRPr>
          </a:p>
        </p:txBody>
      </p:sp>
      <p:sp>
        <p:nvSpPr>
          <p:cNvPr id="195" name="Google Shape;195;p22"/>
          <p:cNvSpPr txBox="1"/>
          <p:nvPr/>
        </p:nvSpPr>
        <p:spPr>
          <a:xfrm>
            <a:off x="10614775" y="4072350"/>
            <a:ext cx="1372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MVP</a:t>
            </a:r>
            <a:endParaRPr>
              <a:latin typeface="Nunito SemiBold"/>
              <a:ea typeface="Nunito SemiBold"/>
              <a:cs typeface="Nunito SemiBold"/>
              <a:sym typeface="Nunito SemiBold"/>
            </a:endParaRPr>
          </a:p>
        </p:txBody>
      </p:sp>
      <p:sp>
        <p:nvSpPr>
          <p:cNvPr id="196" name="Google Shape;196;p22"/>
          <p:cNvSpPr txBox="1"/>
          <p:nvPr/>
        </p:nvSpPr>
        <p:spPr>
          <a:xfrm>
            <a:off x="10614775" y="2131375"/>
            <a:ext cx="1372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All agent related processes on system.</a:t>
            </a:r>
            <a:endParaRPr>
              <a:latin typeface="Nunito SemiBold"/>
              <a:ea typeface="Nunito SemiBold"/>
              <a:cs typeface="Nunito SemiBold"/>
              <a:sym typeface="Nunito SemiBold"/>
            </a:endParaRPr>
          </a:p>
        </p:txBody>
      </p:sp>
      <p:cxnSp>
        <p:nvCxnSpPr>
          <p:cNvPr id="197" name="Google Shape;197;p22"/>
          <p:cNvCxnSpPr/>
          <p:nvPr/>
        </p:nvCxnSpPr>
        <p:spPr>
          <a:xfrm>
            <a:off x="4909500" y="1364675"/>
            <a:ext cx="1800" cy="4397700"/>
          </a:xfrm>
          <a:prstGeom prst="straightConnector1">
            <a:avLst/>
          </a:prstGeom>
          <a:noFill/>
          <a:ln cap="flat" cmpd="sng" w="38100">
            <a:solidFill>
              <a:schemeClr val="dk2"/>
            </a:solidFill>
            <a:prstDash val="solid"/>
            <a:round/>
            <a:headEnd len="med" w="med" type="triangle"/>
            <a:tailEnd len="med" w="med" type="none"/>
          </a:ln>
        </p:spPr>
      </p:cxnSp>
      <p:sp>
        <p:nvSpPr>
          <p:cNvPr id="198" name="Google Shape;198;p22"/>
          <p:cNvSpPr txBox="1"/>
          <p:nvPr/>
        </p:nvSpPr>
        <p:spPr>
          <a:xfrm>
            <a:off x="4226350" y="1043813"/>
            <a:ext cx="13722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Time</a:t>
            </a:r>
            <a:endParaRPr>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4" name="Google Shape;204;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 Process Outline</a:t>
            </a:r>
            <a:endParaRPr/>
          </a:p>
        </p:txBody>
      </p:sp>
      <p:sp>
        <p:nvSpPr>
          <p:cNvPr id="205" name="Google Shape;20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06" name="Google Shape;206;p23"/>
          <p:cNvGraphicFramePr/>
          <p:nvPr/>
        </p:nvGraphicFramePr>
        <p:xfrm>
          <a:off x="2949700" y="970250"/>
          <a:ext cx="3000000" cy="3000000"/>
        </p:xfrm>
        <a:graphic>
          <a:graphicData uri="http://schemas.openxmlformats.org/drawingml/2006/table">
            <a:tbl>
              <a:tblPr>
                <a:noFill/>
                <a:tableStyleId>{B1F270B4-5BED-44B3-81C3-A6B588276F1F}</a:tableStyleId>
              </a:tblPr>
              <a:tblGrid>
                <a:gridCol w="1053100"/>
                <a:gridCol w="2713900"/>
                <a:gridCol w="2713900"/>
                <a:gridCol w="2713900"/>
              </a:tblGrid>
              <a:tr h="1171750">
                <a:tc>
                  <a:txBody>
                    <a:bodyPr/>
                    <a:lstStyle/>
                    <a:p>
                      <a:pPr indent="0" lvl="0" marL="0" rtl="0" algn="l">
                        <a:spcBef>
                          <a:spcPts val="0"/>
                        </a:spcBef>
                        <a:spcAft>
                          <a:spcPts val="0"/>
                        </a:spcAft>
                        <a:buNone/>
                      </a:pPr>
                      <a:r>
                        <a:rPr b="1" lang="en-US">
                          <a:latin typeface="Nunito"/>
                          <a:ea typeface="Nunito"/>
                          <a:cs typeface="Nunito"/>
                          <a:sym typeface="Nunito"/>
                        </a:rPr>
                        <a:t>Agent </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Prospect</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Agent Recruitment (AN)</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Agent KYC (Legal)</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Active</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Payments (Finance)</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Termination (Agent Network)</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Inactive</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590850">
                <a:tc>
                  <a:txBody>
                    <a:bodyPr/>
                    <a:lstStyle/>
                    <a:p>
                      <a:pPr indent="0" lvl="0" marL="0" rtl="0" algn="l">
                        <a:spcBef>
                          <a:spcPts val="0"/>
                        </a:spcBef>
                        <a:spcAft>
                          <a:spcPts val="0"/>
                        </a:spcAft>
                        <a:buNone/>
                      </a:pPr>
                      <a:r>
                        <a:rPr b="1" lang="en-US">
                          <a:latin typeface="Nunito"/>
                          <a:ea typeface="Nunito"/>
                          <a:cs typeface="Nunito"/>
                          <a:sym typeface="Nunito"/>
                        </a:rPr>
                        <a:t>Shop</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Prospect</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Selection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KYC (Legal)</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Contracting (Legal)</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Payments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Inspection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Civil Works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Branding (Marketing)</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readiness (Deployment)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Active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b="1">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Commissions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Agent Sales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Termination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Relocation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Suspension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Deliver Inventory (Cookers)</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Archive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Final dues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Retrieve Inventory (Deployment)</a:t>
                      </a:r>
                      <a:br>
                        <a:rPr lang="en-US">
                          <a:solidFill>
                            <a:schemeClr val="dk1"/>
                          </a:solidFill>
                          <a:latin typeface="Nunito"/>
                          <a:ea typeface="Nunito"/>
                          <a:cs typeface="Nunito"/>
                          <a:sym typeface="Nunito"/>
                        </a:rPr>
                      </a:br>
                      <a:r>
                        <a:rPr lang="en-US">
                          <a:solidFill>
                            <a:schemeClr val="dk1"/>
                          </a:solidFill>
                          <a:latin typeface="Nunito"/>
                          <a:ea typeface="Nunito"/>
                          <a:cs typeface="Nunito"/>
                          <a:sym typeface="Nunito"/>
                        </a:rPr>
                        <a:t>Retrieve Branding </a:t>
                      </a:r>
                      <a:r>
                        <a:rPr lang="en-US">
                          <a:solidFill>
                            <a:schemeClr val="dk1"/>
                          </a:solidFill>
                          <a:latin typeface="Nunito"/>
                          <a:ea typeface="Nunito"/>
                          <a:cs typeface="Nunito"/>
                          <a:sym typeface="Nunito"/>
                        </a:rPr>
                        <a:t>(Deployment)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897350">
                <a:tc>
                  <a:txBody>
                    <a:bodyPr/>
                    <a:lstStyle/>
                    <a:p>
                      <a:pPr indent="0" lvl="0" marL="0" rtl="0" algn="l">
                        <a:spcBef>
                          <a:spcPts val="0"/>
                        </a:spcBef>
                        <a:spcAft>
                          <a:spcPts val="0"/>
                        </a:spcAft>
                        <a:buNone/>
                      </a:pPr>
                      <a:r>
                        <a:rPr b="1" lang="en-US">
                          <a:latin typeface="Nunito"/>
                          <a:ea typeface="Nunito"/>
                          <a:cs typeface="Nunito"/>
                          <a:sym typeface="Nunito"/>
                        </a:rPr>
                        <a:t>KOKO Point</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Warehouse</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QC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Repairs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Deliver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KP readiness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Install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Calibration </a:t>
                      </a:r>
                      <a:r>
                        <a:rPr lang="en-US">
                          <a:solidFill>
                            <a:schemeClr val="dk1"/>
                          </a:solidFill>
                          <a:latin typeface="Nunito"/>
                          <a:ea typeface="Nunito"/>
                          <a:cs typeface="Nunito"/>
                          <a:sym typeface="Nunito"/>
                        </a:rPr>
                        <a:t>(Deployment)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Deployed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Commission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Maintenance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Calibration 2.0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Relocation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Decommission </a:t>
                      </a:r>
                      <a:r>
                        <a:rPr lang="en-US">
                          <a:solidFill>
                            <a:schemeClr val="dk1"/>
                          </a:solidFill>
                          <a:latin typeface="Nunito"/>
                          <a:ea typeface="Nunito"/>
                          <a:cs typeface="Nunito"/>
                          <a:sym typeface="Nunito"/>
                        </a:rPr>
                        <a:t>(Deployment)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Scrapped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Break down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bl>
          </a:graphicData>
        </a:graphic>
      </p:graphicFrame>
      <p:sp>
        <p:nvSpPr>
          <p:cNvPr id="207" name="Google Shape;207;p23"/>
          <p:cNvSpPr txBox="1"/>
          <p:nvPr/>
        </p:nvSpPr>
        <p:spPr>
          <a:xfrm>
            <a:off x="314475" y="1261425"/>
            <a:ext cx="2374800" cy="29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SemiBold"/>
                <a:ea typeface="Nunito SemiBold"/>
                <a:cs typeface="Nunito SemiBold"/>
                <a:sym typeface="Nunito SemiBold"/>
              </a:rPr>
              <a:t>We brainstormed all the current processes that take place and mapped them to the relevant entity and lifecycle phase.</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Individual processes have different owners and actors (see brackets) even though the overarching network is managed by the Agent Network Team.</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3" name="Google Shape;213;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Agent Process MVP</a:t>
            </a:r>
            <a:endParaRPr/>
          </a:p>
        </p:txBody>
      </p:sp>
      <p:sp>
        <p:nvSpPr>
          <p:cNvPr id="214" name="Google Shape;214;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15" name="Google Shape;215;p24"/>
          <p:cNvGraphicFramePr/>
          <p:nvPr/>
        </p:nvGraphicFramePr>
        <p:xfrm>
          <a:off x="2949700" y="970250"/>
          <a:ext cx="3000000" cy="3000000"/>
        </p:xfrm>
        <a:graphic>
          <a:graphicData uri="http://schemas.openxmlformats.org/drawingml/2006/table">
            <a:tbl>
              <a:tblPr>
                <a:noFill/>
                <a:tableStyleId>{B1F270B4-5BED-44B3-81C3-A6B588276F1F}</a:tableStyleId>
              </a:tblPr>
              <a:tblGrid>
                <a:gridCol w="1053100"/>
                <a:gridCol w="2713900"/>
                <a:gridCol w="2713900"/>
                <a:gridCol w="2713900"/>
              </a:tblGrid>
              <a:tr h="1171750">
                <a:tc>
                  <a:txBody>
                    <a:bodyPr/>
                    <a:lstStyle/>
                    <a:p>
                      <a:pPr indent="0" lvl="0" marL="0" rtl="0" algn="l">
                        <a:spcBef>
                          <a:spcPts val="0"/>
                        </a:spcBef>
                        <a:spcAft>
                          <a:spcPts val="0"/>
                        </a:spcAft>
                        <a:buNone/>
                      </a:pPr>
                      <a:r>
                        <a:rPr b="1" lang="en-US">
                          <a:latin typeface="Nunito"/>
                          <a:ea typeface="Nunito"/>
                          <a:cs typeface="Nunito"/>
                          <a:sym typeface="Nunito"/>
                        </a:rPr>
                        <a:t>Agent </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Prospect</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Agent Recruitment (AN)</a:t>
                      </a:r>
                      <a:endParaRPr b="1" u="sng">
                        <a:solidFill>
                          <a:srgbClr val="6AA84F"/>
                        </a:solidFill>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Agent KYC (Legal)</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Active</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Payments (Finance)</a:t>
                      </a:r>
                      <a:endParaRPr>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Termination (AN)</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Inactive</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590850">
                <a:tc>
                  <a:txBody>
                    <a:bodyPr/>
                    <a:lstStyle/>
                    <a:p>
                      <a:pPr indent="0" lvl="0" marL="0" rtl="0" algn="l">
                        <a:spcBef>
                          <a:spcPts val="0"/>
                        </a:spcBef>
                        <a:spcAft>
                          <a:spcPts val="0"/>
                        </a:spcAft>
                        <a:buNone/>
                      </a:pPr>
                      <a:r>
                        <a:rPr b="1" lang="en-US">
                          <a:latin typeface="Nunito"/>
                          <a:ea typeface="Nunito"/>
                          <a:cs typeface="Nunito"/>
                          <a:sym typeface="Nunito"/>
                        </a:rPr>
                        <a:t>Shop</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Prospect</a:t>
                      </a:r>
                      <a:endParaRPr b="1" u="sng">
                        <a:solidFill>
                          <a:srgbClr val="6AA84F"/>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Shop Selection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KYC (Legal)</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Contracting (Legal)</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Deposits (Finance)</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Inspection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Civil Works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Branding (Marketing)</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Shop readiness (Deployment)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Active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b="1">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Commissions (Finance)</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Agent Sales (AN</a:t>
                      </a:r>
                      <a:r>
                        <a:rPr lang="en-US">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Termination (AN)</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Relocation (AN)</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Suspension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Deliver Inventory (Cookers)</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Archive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Final dues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Retrieve Inventory (Deployment)</a:t>
                      </a:r>
                      <a:br>
                        <a:rPr lang="en-US">
                          <a:solidFill>
                            <a:schemeClr val="dk1"/>
                          </a:solidFill>
                          <a:latin typeface="Nunito"/>
                          <a:ea typeface="Nunito"/>
                          <a:cs typeface="Nunito"/>
                          <a:sym typeface="Nunito"/>
                        </a:rPr>
                      </a:br>
                      <a:r>
                        <a:rPr lang="en-US">
                          <a:solidFill>
                            <a:schemeClr val="dk1"/>
                          </a:solidFill>
                          <a:latin typeface="Nunito"/>
                          <a:ea typeface="Nunito"/>
                          <a:cs typeface="Nunito"/>
                          <a:sym typeface="Nunito"/>
                        </a:rPr>
                        <a:t>Retrieve Branding (Deployment)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897350">
                <a:tc>
                  <a:txBody>
                    <a:bodyPr/>
                    <a:lstStyle/>
                    <a:p>
                      <a:pPr indent="0" lvl="0" marL="0" rtl="0" algn="l">
                        <a:spcBef>
                          <a:spcPts val="0"/>
                        </a:spcBef>
                        <a:spcAft>
                          <a:spcPts val="0"/>
                        </a:spcAft>
                        <a:buNone/>
                      </a:pPr>
                      <a:r>
                        <a:rPr b="1" lang="en-US">
                          <a:latin typeface="Nunito"/>
                          <a:ea typeface="Nunito"/>
                          <a:cs typeface="Nunito"/>
                          <a:sym typeface="Nunito"/>
                        </a:rPr>
                        <a:t>KOKO Point</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Warehouse</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QC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Repairs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Deliver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KP readiness (Deployment)</a:t>
                      </a:r>
                      <a:endParaRPr>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rgbClr val="6AA84F"/>
                          </a:solidFill>
                          <a:latin typeface="Nunito"/>
                          <a:ea typeface="Nunito"/>
                          <a:cs typeface="Nunito"/>
                          <a:sym typeface="Nunito"/>
                        </a:rPr>
                        <a:t>Install (Deployment)</a:t>
                      </a:r>
                      <a:endParaRPr b="1" u="sng">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Calibration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Deployed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Commission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Maintenance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Calibration 2.0 (Deployment)</a:t>
                      </a:r>
                      <a:endParaRPr>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Relocation (Deployment)</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Decommission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Scrapped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Break down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bl>
          </a:graphicData>
        </a:graphic>
      </p:graphicFrame>
      <p:sp>
        <p:nvSpPr>
          <p:cNvPr id="216" name="Google Shape;216;p24"/>
          <p:cNvSpPr txBox="1"/>
          <p:nvPr/>
        </p:nvSpPr>
        <p:spPr>
          <a:xfrm>
            <a:off x="314475" y="1185225"/>
            <a:ext cx="2374800" cy="29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SemiBold"/>
                <a:ea typeface="Nunito SemiBold"/>
                <a:cs typeface="Nunito SemiBold"/>
                <a:sym typeface="Nunito SemiBold"/>
              </a:rPr>
              <a:t>Then we outlined which processes must be online and should be online in order to stop managing the agent network on spreadsheets</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Key:</a:t>
            </a:r>
            <a:endParaRPr sz="1600">
              <a:latin typeface="Nunito SemiBold"/>
              <a:ea typeface="Nunito SemiBold"/>
              <a:cs typeface="Nunito SemiBold"/>
              <a:sym typeface="Nunito SemiBold"/>
            </a:endParaRPr>
          </a:p>
          <a:p>
            <a:pPr indent="0" lvl="0" marL="0" rtl="0" algn="l">
              <a:spcBef>
                <a:spcPts val="0"/>
              </a:spcBef>
              <a:spcAft>
                <a:spcPts val="0"/>
              </a:spcAft>
              <a:buNone/>
            </a:pPr>
            <a:r>
              <a:rPr b="1" lang="en-US" u="sng">
                <a:solidFill>
                  <a:srgbClr val="6AA84F"/>
                </a:solidFill>
                <a:latin typeface="Nunito"/>
                <a:ea typeface="Nunito"/>
                <a:cs typeface="Nunito"/>
                <a:sym typeface="Nunito"/>
              </a:rPr>
              <a:t>Must be</a:t>
            </a:r>
            <a:endParaRPr sz="1600">
              <a:latin typeface="Nunito SemiBold"/>
              <a:ea typeface="Nunito SemiBold"/>
              <a:cs typeface="Nunito SemiBold"/>
              <a:sym typeface="Nunito SemiBold"/>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Should be / Next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Offboarding and Onboarding are two key processes that involve multiple subprocesses so we went into a more detailed mapping process for these.</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Workshop Write Up</a:t>
            </a:r>
            <a:endParaRPr/>
          </a:p>
        </p:txBody>
      </p:sp>
      <p:sp>
        <p:nvSpPr>
          <p:cNvPr id="223" name="Google Shape;223;p25"/>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Workshop Objectives</a:t>
            </a:r>
            <a:endParaRPr/>
          </a:p>
        </p:txBody>
      </p:sp>
      <p:sp>
        <p:nvSpPr>
          <p:cNvPr id="230" name="Google Shape;230;p26"/>
          <p:cNvSpPr txBox="1"/>
          <p:nvPr>
            <p:ph idx="1" type="subTitle"/>
          </p:nvPr>
        </p:nvSpPr>
        <p:spPr>
          <a:xfrm>
            <a:off x="458724" y="12562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500"/>
              <a:t>In order to do detailed feature design to feed into software development, we need to clarify the following:</a:t>
            </a:r>
            <a:endParaRPr sz="1500"/>
          </a:p>
          <a:p>
            <a:pPr indent="-323850" lvl="0" marL="457200" rtl="0" algn="l">
              <a:spcBef>
                <a:spcPts val="1000"/>
              </a:spcBef>
              <a:spcAft>
                <a:spcPts val="0"/>
              </a:spcAft>
              <a:buClr>
                <a:srgbClr val="222222"/>
              </a:buClr>
              <a:buSzPts val="1500"/>
              <a:buFont typeface="Arial"/>
              <a:buChar char="●"/>
            </a:pPr>
            <a:r>
              <a:rPr b="1" lang="en-US" sz="1500">
                <a:solidFill>
                  <a:srgbClr val="222222"/>
                </a:solidFill>
                <a:highlight>
                  <a:srgbClr val="FFFFFF"/>
                </a:highlight>
              </a:rPr>
              <a:t>Validate processes: </a:t>
            </a:r>
            <a:r>
              <a:rPr lang="en-US" sz="1500">
                <a:solidFill>
                  <a:srgbClr val="222222"/>
                </a:solidFill>
                <a:highlight>
                  <a:srgbClr val="FFFFFF"/>
                </a:highlight>
              </a:rPr>
              <a:t>Are these the right stages for onboarding &amp; decommissioning? Is anything in the wrong sequence? Is anything missing?</a:t>
            </a:r>
            <a:endParaRPr sz="1500">
              <a:solidFill>
                <a:srgbClr val="222222"/>
              </a:solidFill>
              <a:highlight>
                <a:srgbClr val="FFFFFF"/>
              </a:highlight>
            </a:endParaRPr>
          </a:p>
          <a:p>
            <a:pPr indent="-323850" lvl="0" marL="457200" rtl="0" algn="l">
              <a:lnSpc>
                <a:spcPct val="115000"/>
              </a:lnSpc>
              <a:spcBef>
                <a:spcPts val="1000"/>
              </a:spcBef>
              <a:spcAft>
                <a:spcPts val="0"/>
              </a:spcAft>
              <a:buClr>
                <a:srgbClr val="222222"/>
              </a:buClr>
              <a:buSzPts val="1500"/>
              <a:buFont typeface="Arial"/>
              <a:buChar char="●"/>
            </a:pPr>
            <a:r>
              <a:rPr b="1" lang="en-US" sz="1500">
                <a:solidFill>
                  <a:srgbClr val="222222"/>
                </a:solidFill>
                <a:highlight>
                  <a:srgbClr val="FFFFFF"/>
                </a:highlight>
              </a:rPr>
              <a:t>Team Roles: </a:t>
            </a:r>
            <a:r>
              <a:rPr lang="en-US" sz="1500">
                <a:solidFill>
                  <a:srgbClr val="222222"/>
                </a:solidFill>
                <a:highlight>
                  <a:srgbClr val="FFFFFF"/>
                </a:highlight>
              </a:rPr>
              <a:t>Which specific roles are involved with each stage? What does each role do (eg, in context of RACI)? </a:t>
            </a:r>
            <a:endParaRPr sz="1500">
              <a:solidFill>
                <a:srgbClr val="222222"/>
              </a:solidFill>
              <a:highlight>
                <a:srgbClr val="FFFFFF"/>
              </a:highlight>
            </a:endParaRPr>
          </a:p>
          <a:p>
            <a:pPr indent="-323850" lvl="0" marL="457200" rtl="0" algn="l">
              <a:lnSpc>
                <a:spcPct val="115000"/>
              </a:lnSpc>
              <a:spcBef>
                <a:spcPts val="1000"/>
              </a:spcBef>
              <a:spcAft>
                <a:spcPts val="0"/>
              </a:spcAft>
              <a:buClr>
                <a:srgbClr val="222222"/>
              </a:buClr>
              <a:buSzPts val="1500"/>
              <a:buFont typeface="Arial"/>
              <a:buChar char="●"/>
            </a:pPr>
            <a:r>
              <a:rPr b="1" lang="en-US" sz="1500">
                <a:solidFill>
                  <a:srgbClr val="222222"/>
                </a:solidFill>
                <a:highlight>
                  <a:srgbClr val="FFFFFF"/>
                </a:highlight>
              </a:rPr>
              <a:t>Statuses: </a:t>
            </a:r>
            <a:r>
              <a:rPr lang="en-US" sz="1500">
                <a:solidFill>
                  <a:srgbClr val="222222"/>
                </a:solidFill>
                <a:highlight>
                  <a:srgbClr val="FFFFFF"/>
                </a:highlight>
              </a:rPr>
              <a:t>What are the appropriate statuses for each stage? Have we captured them appropriately?</a:t>
            </a:r>
            <a:endParaRPr sz="1500">
              <a:solidFill>
                <a:srgbClr val="222222"/>
              </a:solidFill>
              <a:highlight>
                <a:srgbClr val="FFFFFF"/>
              </a:highlight>
            </a:endParaRPr>
          </a:p>
          <a:p>
            <a:pPr indent="-323850" lvl="1" marL="914400" rtl="0" algn="l">
              <a:lnSpc>
                <a:spcPct val="115000"/>
              </a:lnSpc>
              <a:spcBef>
                <a:spcPts val="1000"/>
              </a:spcBef>
              <a:spcAft>
                <a:spcPts val="0"/>
              </a:spcAft>
              <a:buClr>
                <a:srgbClr val="222222"/>
              </a:buClr>
              <a:buSzPts val="1500"/>
              <a:buFont typeface="Nunito"/>
              <a:buAutoNum type="alphaLcPeriod"/>
            </a:pPr>
            <a:r>
              <a:rPr lang="en-US" sz="1500">
                <a:solidFill>
                  <a:srgbClr val="222222"/>
                </a:solidFill>
                <a:highlight>
                  <a:srgbClr val="FFFFFF"/>
                </a:highlight>
                <a:latin typeface="Nunito"/>
                <a:ea typeface="Nunito"/>
                <a:cs typeface="Nunito"/>
                <a:sym typeface="Nunito"/>
              </a:rPr>
              <a:t>How will we update statuses? Automated (rules-based) vs. manual?</a:t>
            </a:r>
            <a:endParaRPr sz="1500">
              <a:solidFill>
                <a:srgbClr val="222222"/>
              </a:solidFill>
              <a:highlight>
                <a:srgbClr val="FFFFFF"/>
              </a:highlight>
              <a:latin typeface="Nunito"/>
              <a:ea typeface="Nunito"/>
              <a:cs typeface="Nunito"/>
              <a:sym typeface="Nunito"/>
            </a:endParaRPr>
          </a:p>
          <a:p>
            <a:pPr indent="-323850" lvl="1" marL="914400" rtl="0" algn="l">
              <a:lnSpc>
                <a:spcPct val="115000"/>
              </a:lnSpc>
              <a:spcBef>
                <a:spcPts val="1000"/>
              </a:spcBef>
              <a:spcAft>
                <a:spcPts val="0"/>
              </a:spcAft>
              <a:buClr>
                <a:srgbClr val="222222"/>
              </a:buClr>
              <a:buSzPts val="1500"/>
              <a:buFont typeface="Nunito"/>
              <a:buAutoNum type="alphaLcPeriod"/>
            </a:pPr>
            <a:r>
              <a:rPr lang="en-US" sz="1500">
                <a:solidFill>
                  <a:srgbClr val="222222"/>
                </a:solidFill>
                <a:highlight>
                  <a:srgbClr val="FFFFFF"/>
                </a:highlight>
                <a:latin typeface="Nunito"/>
                <a:ea typeface="Nunito"/>
                <a:cs typeface="Nunito"/>
                <a:sym typeface="Nunito"/>
              </a:rPr>
              <a:t>If automated, what are the rules?</a:t>
            </a:r>
            <a:endParaRPr sz="1500">
              <a:solidFill>
                <a:srgbClr val="222222"/>
              </a:solidFill>
              <a:highlight>
                <a:srgbClr val="FFFFFF"/>
              </a:highlight>
              <a:latin typeface="Nunito"/>
              <a:ea typeface="Nunito"/>
              <a:cs typeface="Nunito"/>
              <a:sym typeface="Nunito"/>
            </a:endParaRPr>
          </a:p>
          <a:p>
            <a:pPr indent="-323850" lvl="1" marL="914400" rtl="0" algn="l">
              <a:lnSpc>
                <a:spcPct val="115000"/>
              </a:lnSpc>
              <a:spcBef>
                <a:spcPts val="1000"/>
              </a:spcBef>
              <a:spcAft>
                <a:spcPts val="0"/>
              </a:spcAft>
              <a:buClr>
                <a:srgbClr val="222222"/>
              </a:buClr>
              <a:buSzPts val="1500"/>
              <a:buFont typeface="Nunito"/>
              <a:buAutoNum type="alphaLcPeriod"/>
            </a:pPr>
            <a:r>
              <a:rPr lang="en-US" sz="1500">
                <a:solidFill>
                  <a:srgbClr val="222222"/>
                </a:solidFill>
                <a:highlight>
                  <a:srgbClr val="FFFFFF"/>
                </a:highlight>
                <a:latin typeface="Nunito"/>
                <a:ea typeface="Nunito"/>
                <a:cs typeface="Nunito"/>
                <a:sym typeface="Nunito"/>
              </a:rPr>
              <a:t>If manual, who should have permission to change which statuses?</a:t>
            </a:r>
            <a:endParaRPr sz="1500">
              <a:solidFill>
                <a:srgbClr val="222222"/>
              </a:solidFill>
              <a:highlight>
                <a:srgbClr val="FFFFFF"/>
              </a:highlight>
              <a:latin typeface="Nunito"/>
              <a:ea typeface="Nunito"/>
              <a:cs typeface="Nunito"/>
              <a:sym typeface="Nunito"/>
            </a:endParaRPr>
          </a:p>
          <a:p>
            <a:pPr indent="-323850" lvl="0" marL="457200" rtl="0" algn="l">
              <a:lnSpc>
                <a:spcPct val="115000"/>
              </a:lnSpc>
              <a:spcBef>
                <a:spcPts val="1000"/>
              </a:spcBef>
              <a:spcAft>
                <a:spcPts val="0"/>
              </a:spcAft>
              <a:buClr>
                <a:srgbClr val="222222"/>
              </a:buClr>
              <a:buSzPts val="1500"/>
              <a:buFont typeface="Arial"/>
              <a:buChar char="●"/>
            </a:pPr>
            <a:r>
              <a:rPr b="1" lang="en-US" sz="1500">
                <a:solidFill>
                  <a:srgbClr val="222222"/>
                </a:solidFill>
                <a:highlight>
                  <a:srgbClr val="FFFFFF"/>
                </a:highlight>
              </a:rPr>
              <a:t>User Updates: </a:t>
            </a:r>
            <a:r>
              <a:rPr lang="en-US" sz="1500">
                <a:solidFill>
                  <a:srgbClr val="222222"/>
                </a:solidFill>
                <a:highlight>
                  <a:srgbClr val="FFFFFF"/>
                </a:highlight>
              </a:rPr>
              <a:t>How should we inform users about status changes? Who should be informed about which items?</a:t>
            </a:r>
            <a:endParaRPr sz="1500">
              <a:solidFill>
                <a:srgbClr val="222222"/>
              </a:solidFill>
              <a:highlight>
                <a:srgbClr val="FFFFFF"/>
              </a:highlight>
            </a:endParaRPr>
          </a:p>
          <a:p>
            <a:pPr indent="-323850" lvl="1" marL="914400" rtl="0" algn="l">
              <a:lnSpc>
                <a:spcPct val="115000"/>
              </a:lnSpc>
              <a:spcBef>
                <a:spcPts val="1000"/>
              </a:spcBef>
              <a:spcAft>
                <a:spcPts val="0"/>
              </a:spcAft>
              <a:buClr>
                <a:srgbClr val="222222"/>
              </a:buClr>
              <a:buSzPts val="1500"/>
              <a:buFont typeface="Nunito"/>
              <a:buAutoNum type="alphaLcPeriod"/>
            </a:pPr>
            <a:r>
              <a:rPr lang="en-US" sz="1500">
                <a:solidFill>
                  <a:srgbClr val="222222"/>
                </a:solidFill>
                <a:highlight>
                  <a:srgbClr val="FFFFFF"/>
                </a:highlight>
                <a:latin typeface="Nunito"/>
                <a:ea typeface="Nunito"/>
                <a:cs typeface="Nunito"/>
                <a:sym typeface="Nunito"/>
              </a:rPr>
              <a:t>Email? Tableau? Other? </a:t>
            </a:r>
            <a:endParaRPr sz="1500">
              <a:solidFill>
                <a:srgbClr val="222222"/>
              </a:solidFill>
              <a:highlight>
                <a:srgbClr val="FFFFFF"/>
              </a:highlight>
              <a:latin typeface="Nunito"/>
              <a:ea typeface="Nunito"/>
              <a:cs typeface="Nunito"/>
              <a:sym typeface="Nunito"/>
            </a:endParaRPr>
          </a:p>
          <a:p>
            <a:pPr indent="-323850" lvl="0" marL="457200" rtl="0" algn="l">
              <a:lnSpc>
                <a:spcPct val="115000"/>
              </a:lnSpc>
              <a:spcBef>
                <a:spcPts val="1000"/>
              </a:spcBef>
              <a:spcAft>
                <a:spcPts val="0"/>
              </a:spcAft>
              <a:buClr>
                <a:srgbClr val="222222"/>
              </a:buClr>
              <a:buSzPts val="1500"/>
              <a:buFont typeface="Arial"/>
              <a:buChar char="●"/>
            </a:pPr>
            <a:r>
              <a:rPr b="1" lang="en-US" sz="1500">
                <a:solidFill>
                  <a:srgbClr val="222222"/>
                </a:solidFill>
                <a:highlight>
                  <a:srgbClr val="FFFFFF"/>
                </a:highlight>
              </a:rPr>
              <a:t>Adjacencies: </a:t>
            </a:r>
            <a:r>
              <a:rPr lang="en-US" sz="1500">
                <a:solidFill>
                  <a:srgbClr val="222222"/>
                </a:solidFill>
                <a:highlight>
                  <a:srgbClr val="FFFFFF"/>
                </a:highlight>
              </a:rPr>
              <a:t>What other existing processes touch these steps (eg, fuel planning?)</a:t>
            </a:r>
            <a:endParaRPr sz="1500">
              <a:solidFill>
                <a:srgbClr val="222222"/>
              </a:solidFill>
              <a:highlight>
                <a:srgbClr val="FFFFFF"/>
              </a:highlight>
            </a:endParaRPr>
          </a:p>
          <a:p>
            <a:pPr indent="-323850" lvl="0" marL="457200" rtl="0" algn="l">
              <a:lnSpc>
                <a:spcPct val="115000"/>
              </a:lnSpc>
              <a:spcBef>
                <a:spcPts val="1000"/>
              </a:spcBef>
              <a:spcAft>
                <a:spcPts val="0"/>
              </a:spcAft>
              <a:buClr>
                <a:srgbClr val="222222"/>
              </a:buClr>
              <a:buSzPts val="1500"/>
              <a:buFont typeface="Arial"/>
              <a:buChar char="●"/>
            </a:pPr>
            <a:r>
              <a:rPr lang="en-US" sz="1500">
                <a:solidFill>
                  <a:srgbClr val="222222"/>
                </a:solidFill>
                <a:highlight>
                  <a:srgbClr val="FFFFFF"/>
                </a:highlight>
              </a:rPr>
              <a:t>Resolve open questions and feedback on terminology.</a:t>
            </a:r>
            <a:endParaRPr sz="1500">
              <a:solidFill>
                <a:srgbClr val="222222"/>
              </a:solidFill>
              <a:highlight>
                <a:srgbClr val="FFFFFF"/>
              </a:highlight>
            </a:endParaRPr>
          </a:p>
          <a:p>
            <a:pPr indent="0" lvl="0" marL="0" rtl="0" algn="l">
              <a:spcBef>
                <a:spcPts val="1000"/>
              </a:spcBef>
              <a:spcAft>
                <a:spcPts val="0"/>
              </a:spcAft>
              <a:buNone/>
            </a:pPr>
            <a:r>
              <a:t/>
            </a:r>
            <a:endParaRPr sz="1500">
              <a:solidFill>
                <a:srgbClr val="222222"/>
              </a:solidFill>
              <a:highlight>
                <a:srgbClr val="FFFFFF"/>
              </a:highlight>
            </a:endParaRPr>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sz="1500"/>
          </a:p>
        </p:txBody>
      </p:sp>
      <p:sp>
        <p:nvSpPr>
          <p:cNvPr id="231" name="Google Shape;231;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7" name="Google Shape;237;p27"/>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Next steps post workshop</a:t>
            </a:r>
            <a:endParaRPr/>
          </a:p>
        </p:txBody>
      </p:sp>
      <p:sp>
        <p:nvSpPr>
          <p:cNvPr id="238" name="Google Shape;238;p27"/>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355600" lvl="0" marL="457200" rtl="0" algn="l">
              <a:lnSpc>
                <a:spcPct val="120000"/>
              </a:lnSpc>
              <a:spcBef>
                <a:spcPts val="0"/>
              </a:spcBef>
              <a:spcAft>
                <a:spcPts val="0"/>
              </a:spcAft>
              <a:buSzPts val="2000"/>
              <a:buAutoNum type="arabicPeriod"/>
            </a:pPr>
            <a:r>
              <a:rPr lang="en-US" sz="2000"/>
              <a:t>Agree and s</a:t>
            </a:r>
            <a:r>
              <a:rPr lang="en-US" sz="2000"/>
              <a:t>ign off on the agent lifecycle phases [slide 10] </a:t>
            </a:r>
            <a:endParaRPr sz="2000"/>
          </a:p>
          <a:p>
            <a:pPr indent="-355600" lvl="0" marL="457200" rtl="0" algn="l">
              <a:spcBef>
                <a:spcPts val="2000"/>
              </a:spcBef>
              <a:spcAft>
                <a:spcPts val="0"/>
              </a:spcAft>
              <a:buSzPts val="2000"/>
              <a:buAutoNum type="arabicPeriod"/>
            </a:pPr>
            <a:r>
              <a:rPr lang="en-US" sz="2000"/>
              <a:t>Sign off on the final high level process flow as agreed in workshop [slides 11-12]</a:t>
            </a:r>
            <a:endParaRPr sz="2000"/>
          </a:p>
          <a:p>
            <a:pPr indent="-355600" lvl="0" marL="457200" rtl="0" algn="l">
              <a:spcBef>
                <a:spcPts val="2000"/>
              </a:spcBef>
              <a:spcAft>
                <a:spcPts val="0"/>
              </a:spcAft>
              <a:buSzPts val="2000"/>
              <a:buAutoNum type="arabicPeriod"/>
            </a:pPr>
            <a:r>
              <a:rPr lang="en-US" sz="2000"/>
              <a:t>Sign off on process status changes for onboarding including notifications and triggers [slide  13]</a:t>
            </a:r>
            <a:endParaRPr sz="2000"/>
          </a:p>
          <a:p>
            <a:pPr indent="-355600" lvl="0" marL="457200" rtl="0" algn="l">
              <a:spcBef>
                <a:spcPts val="2000"/>
              </a:spcBef>
              <a:spcAft>
                <a:spcPts val="0"/>
              </a:spcAft>
              <a:buSzPts val="2000"/>
              <a:buAutoNum type="arabicPeriod"/>
            </a:pPr>
            <a:r>
              <a:rPr lang="en-US" sz="2000"/>
              <a:t>Review and agree the onboarding MVP scope and UI [slide 14 - 18]</a:t>
            </a:r>
            <a:endParaRPr sz="2000"/>
          </a:p>
          <a:p>
            <a:pPr indent="-355600" lvl="0" marL="457200" rtl="0" algn="l">
              <a:spcBef>
                <a:spcPts val="2000"/>
              </a:spcBef>
              <a:spcAft>
                <a:spcPts val="0"/>
              </a:spcAft>
              <a:buSzPts val="2000"/>
              <a:buAutoNum type="arabicPeriod"/>
            </a:pPr>
            <a:r>
              <a:rPr lang="en-US" sz="2000"/>
              <a:t>Roadmap discussion [slide 23 onwards]</a:t>
            </a:r>
            <a:endParaRPr sz="2000"/>
          </a:p>
          <a:p>
            <a:pPr indent="0" lvl="0" marL="457200" rtl="0" algn="l">
              <a:lnSpc>
                <a:spcPct val="120000"/>
              </a:lnSpc>
              <a:spcBef>
                <a:spcPts val="2000"/>
              </a:spcBef>
              <a:spcAft>
                <a:spcPts val="2000"/>
              </a:spcAft>
              <a:buNone/>
            </a:pPr>
            <a:r>
              <a:t/>
            </a:r>
            <a:endParaRPr sz="2000"/>
          </a:p>
        </p:txBody>
      </p:sp>
      <p:sp>
        <p:nvSpPr>
          <p:cNvPr id="239" name="Google Shape;239;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